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sldIdLst>
    <p:sldId id="256" r:id="rId2"/>
    <p:sldId id="265" r:id="rId3"/>
    <p:sldId id="25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66" r:id="rId12"/>
    <p:sldId id="267" r:id="rId13"/>
  </p:sldIdLst>
  <p:sldSz cx="9144000" cy="6858000" type="screen4x3"/>
  <p:notesSz cx="6858000" cy="91440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333333"/>
    <a:srgbClr val="EAEAEA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6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B3A16-85BF-48C8-BA60-86B1788A750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B5F1F-65AE-415E-8A01-28E3BAE63DB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9B31-8000-431C-94B0-B7DB4A03AFF2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BFFE6-CDD6-4B9E-B0BC-233DFB3C2F69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06F1-A5D3-4BC5-8A06-3E665DCBD17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7D450-411C-46FC-A5DB-3EDF65D6F98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74C9B-4C51-4B7D-972D-3184EC0A791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32315-B9E3-4EBD-9B66-2433E111A66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17D7B-F0F0-4451-B20D-3C4861058B7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C022F-A484-4142-B0BB-73099725F699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79585-087D-4F8C-BFBE-FC4B415BE84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7D01071-D1F9-4E18-8296-50406AB3E36A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8956" y="1844824"/>
            <a:ext cx="8458200" cy="2511896"/>
          </a:xfrm>
        </p:spPr>
        <p:txBody>
          <a:bodyPr>
            <a:normAutofit fontScale="90000"/>
          </a:bodyPr>
          <a:lstStyle/>
          <a:p>
            <a:r>
              <a:rPr lang="pl-PL" dirty="0"/>
              <a:t>Algorytm zamiany liczby zapisanej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w </a:t>
            </a:r>
            <a:r>
              <a:rPr lang="pl-PL" dirty="0"/>
              <a:t>systemie </a:t>
            </a:r>
            <a:r>
              <a:rPr lang="pl-PL" dirty="0" smtClean="0"/>
              <a:t>dziesiętnym</a:t>
            </a:r>
            <a:br>
              <a:rPr lang="pl-PL" dirty="0" smtClean="0"/>
            </a:br>
            <a:r>
              <a:rPr lang="pl-PL" dirty="0" smtClean="0"/>
              <a:t>na </a:t>
            </a:r>
            <a:r>
              <a:rPr lang="pl-PL" dirty="0"/>
              <a:t>liczbę w systemie dwójkowym</a:t>
            </a:r>
            <a:br>
              <a:rPr lang="pl-PL" dirty="0"/>
            </a:br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2667000" y="4800600"/>
            <a:ext cx="399323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>
                <a:latin typeface="Trebuchet MS" pitchFamily="34" charset="0"/>
              </a:rPr>
              <a:t>opracowanie: Ewa </a:t>
            </a:r>
            <a:r>
              <a:rPr lang="pl-PL" dirty="0" err="1">
                <a:latin typeface="Trebuchet MS" pitchFamily="34" charset="0"/>
              </a:rPr>
              <a:t>Kołczyk</a:t>
            </a:r>
            <a:endParaRPr lang="pl-PL" dirty="0">
              <a:latin typeface="Trebuchet MS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6934200" y="5562600"/>
            <a:ext cx="1752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/>
            <a:r>
              <a:rPr lang="pl-PL" dirty="0" smtClean="0"/>
              <a:t>0001000</a:t>
            </a:r>
            <a:endParaRPr lang="pl-PL" dirty="0"/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6944235" y="5567362"/>
            <a:ext cx="1752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/>
            <a:r>
              <a:rPr lang="pl-PL" dirty="0" smtClean="0"/>
              <a:t>10001000</a:t>
            </a:r>
            <a:endParaRPr lang="pl-PL" dirty="0"/>
          </a:p>
        </p:txBody>
      </p:sp>
      <p:pic>
        <p:nvPicPr>
          <p:cNvPr id="3107" name="Picture 3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6000" y="3042337"/>
            <a:ext cx="9144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Grupa 1"/>
          <p:cNvGrpSpPr/>
          <p:nvPr/>
        </p:nvGrpSpPr>
        <p:grpSpPr>
          <a:xfrm>
            <a:off x="6553200" y="1600200"/>
            <a:ext cx="900000" cy="684000"/>
            <a:chOff x="6553200" y="1600200"/>
            <a:chExt cx="900000" cy="684000"/>
          </a:xfrm>
        </p:grpSpPr>
        <p:sp>
          <p:nvSpPr>
            <p:cNvPr id="3087" name="AutoShape 15"/>
            <p:cNvSpPr>
              <a:spLocks noChangeArrowheads="1"/>
            </p:cNvSpPr>
            <p:nvPr/>
          </p:nvSpPr>
          <p:spPr bwMode="auto">
            <a:xfrm>
              <a:off x="6553200" y="1600200"/>
              <a:ext cx="900000" cy="684000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3076" name="Text Box 4"/>
            <p:cNvSpPr txBox="1">
              <a:spLocks noChangeArrowheads="1"/>
            </p:cNvSpPr>
            <p:nvPr/>
          </p:nvSpPr>
          <p:spPr bwMode="auto">
            <a:xfrm>
              <a:off x="6858000" y="1752200"/>
              <a:ext cx="5952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dirty="0" smtClean="0"/>
                <a:t>1</a:t>
              </a:r>
              <a:endParaRPr lang="pl-PL" dirty="0"/>
            </a:p>
          </p:txBody>
        </p:sp>
      </p:grpSp>
      <p:grpSp>
        <p:nvGrpSpPr>
          <p:cNvPr id="36" name="Grupa 35"/>
          <p:cNvGrpSpPr/>
          <p:nvPr/>
        </p:nvGrpSpPr>
        <p:grpSpPr>
          <a:xfrm>
            <a:off x="6553200" y="1590278"/>
            <a:ext cx="900000" cy="684000"/>
            <a:chOff x="6553200" y="1600200"/>
            <a:chExt cx="900000" cy="684000"/>
          </a:xfrm>
        </p:grpSpPr>
        <p:sp>
          <p:nvSpPr>
            <p:cNvPr id="37" name="AutoShape 15"/>
            <p:cNvSpPr>
              <a:spLocks noChangeArrowheads="1"/>
            </p:cNvSpPr>
            <p:nvPr/>
          </p:nvSpPr>
          <p:spPr bwMode="auto">
            <a:xfrm>
              <a:off x="6553200" y="1600200"/>
              <a:ext cx="900000" cy="684000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38" name="Text Box 4"/>
            <p:cNvSpPr txBox="1">
              <a:spLocks noChangeArrowheads="1"/>
            </p:cNvSpPr>
            <p:nvPr/>
          </p:nvSpPr>
          <p:spPr bwMode="auto">
            <a:xfrm>
              <a:off x="6858000" y="1752200"/>
              <a:ext cx="5952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dirty="0" smtClean="0"/>
                <a:t>0</a:t>
              </a:r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Algorytm </a:t>
            </a:r>
            <a:r>
              <a:rPr lang="pl-PL" dirty="0" smtClean="0"/>
              <a:t>zamiany</a:t>
            </a:r>
            <a:endParaRPr lang="pl-PL" dirty="0"/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6858000" y="3200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 smtClean="0"/>
              <a:t>0</a:t>
            </a:r>
            <a:endParaRPr lang="pl-PL" dirty="0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5181600" y="1752600"/>
            <a:ext cx="11430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/>
              <a:t>Liczba: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907473" y="2420142"/>
            <a:ext cx="4191000" cy="2474913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-18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itchFamily="18" charset="-18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-18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-18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-1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9pPr>
          </a:lstStyle>
          <a:p>
            <a:pPr>
              <a:spcBef>
                <a:spcPct val="50000"/>
              </a:spcBef>
            </a:pPr>
            <a:r>
              <a:rPr lang="pl-PL" dirty="0">
                <a:latin typeface="Trebuchet MS" pitchFamily="34" charset="0"/>
              </a:rPr>
              <a:t>Dopóki liczba &gt; 0 powtarzaj:</a:t>
            </a: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pl-PL" dirty="0">
                <a:latin typeface="Trebuchet MS" pitchFamily="34" charset="0"/>
              </a:rPr>
              <a:t>podziel liczbę przez </a:t>
            </a:r>
            <a:r>
              <a:rPr lang="pl-PL" dirty="0" smtClean="0">
                <a:latin typeface="Trebuchet MS" pitchFamily="34" charset="0"/>
              </a:rPr>
              <a:t>dwa</a:t>
            </a:r>
            <a:endParaRPr lang="pl-PL" dirty="0">
              <a:latin typeface="Trebuchet MS" pitchFamily="34" charset="0"/>
            </a:endParaRP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pl-PL" dirty="0">
                <a:latin typeface="Trebuchet MS" pitchFamily="34" charset="0"/>
              </a:rPr>
              <a:t>zapisz resztę z dzielenia na początek </a:t>
            </a:r>
            <a:r>
              <a:rPr lang="pl-PL" dirty="0" smtClean="0">
                <a:latin typeface="Trebuchet MS" pitchFamily="34" charset="0"/>
              </a:rPr>
              <a:t>wyniku</a:t>
            </a:r>
            <a:endParaRPr lang="pl-PL" dirty="0">
              <a:latin typeface="Trebuchet MS" pitchFamily="34" charset="0"/>
            </a:endParaRP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pl-PL" dirty="0">
                <a:latin typeface="Trebuchet MS" pitchFamily="34" charset="0"/>
              </a:rPr>
              <a:t>weź iloraz za </a:t>
            </a:r>
            <a:r>
              <a:rPr lang="pl-PL" dirty="0" smtClean="0">
                <a:latin typeface="Trebuchet MS" pitchFamily="34" charset="0"/>
              </a:rPr>
              <a:t>liczbę </a:t>
            </a:r>
            <a:endParaRPr lang="pl-PL" dirty="0">
              <a:latin typeface="Trebuchet MS" pitchFamily="34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181600" y="3200400"/>
            <a:ext cx="9906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/>
              <a:t>Iloraz: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5181600" y="4191000"/>
            <a:ext cx="12192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Reszta:</a:t>
            </a:r>
          </a:p>
        </p:txBody>
      </p:sp>
      <p:sp>
        <p:nvSpPr>
          <p:cNvPr id="3089" name="AutoShape 17"/>
          <p:cNvSpPr>
            <a:spLocks noChangeArrowheads="1"/>
          </p:cNvSpPr>
          <p:nvPr/>
        </p:nvSpPr>
        <p:spPr bwMode="auto">
          <a:xfrm>
            <a:off x="6553200" y="4038600"/>
            <a:ext cx="900000" cy="6840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6858000" y="41910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 smtClean="0"/>
              <a:t>1</a:t>
            </a:r>
            <a:endParaRPr lang="pl-PL" dirty="0"/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5181600" y="5562600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Wynik:</a:t>
            </a:r>
          </a:p>
        </p:txBody>
      </p:sp>
      <p:sp>
        <p:nvSpPr>
          <p:cNvPr id="3094" name="AutoShape 22"/>
          <p:cNvSpPr>
            <a:spLocks noChangeArrowheads="1"/>
          </p:cNvSpPr>
          <p:nvPr/>
        </p:nvSpPr>
        <p:spPr bwMode="auto">
          <a:xfrm>
            <a:off x="374073" y="3142673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095" name="AutoShape 23"/>
          <p:cNvSpPr>
            <a:spLocks noChangeArrowheads="1"/>
          </p:cNvSpPr>
          <p:nvPr/>
        </p:nvSpPr>
        <p:spPr bwMode="auto">
          <a:xfrm>
            <a:off x="374073" y="3657598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096" name="AutoShape 24"/>
          <p:cNvSpPr>
            <a:spLocks noChangeArrowheads="1"/>
          </p:cNvSpPr>
          <p:nvPr/>
        </p:nvSpPr>
        <p:spPr bwMode="auto">
          <a:xfrm>
            <a:off x="374073" y="4508500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219600" y="1662954"/>
            <a:ext cx="2304256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 smtClean="0"/>
              <a:t>Dana liczba: 136</a:t>
            </a:r>
            <a:endParaRPr lang="pl-PL" dirty="0"/>
          </a:p>
        </p:txBody>
      </p:sp>
      <p:sp>
        <p:nvSpPr>
          <p:cNvPr id="3088" name="AutoShape 16"/>
          <p:cNvSpPr>
            <a:spLocks noChangeArrowheads="1"/>
          </p:cNvSpPr>
          <p:nvPr/>
        </p:nvSpPr>
        <p:spPr bwMode="auto">
          <a:xfrm>
            <a:off x="6553200" y="3048000"/>
            <a:ext cx="900000" cy="6840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32069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080" grpId="0"/>
      <p:bldP spid="3082" grpId="0"/>
      <p:bldP spid="3094" grpId="0" animBg="1"/>
      <p:bldP spid="3095" grpId="0" animBg="1"/>
      <p:bldP spid="3096" grpId="0" animBg="1"/>
      <p:bldP spid="308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Algorytm zamiany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5181600" y="1752600"/>
            <a:ext cx="11430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Liczba:</a:t>
            </a:r>
          </a:p>
        </p:txBody>
      </p:sp>
      <p:grpSp>
        <p:nvGrpSpPr>
          <p:cNvPr id="12292" name="Group 4"/>
          <p:cNvGrpSpPr>
            <a:grpSpLocks/>
          </p:cNvGrpSpPr>
          <p:nvPr/>
        </p:nvGrpSpPr>
        <p:grpSpPr bwMode="auto">
          <a:xfrm>
            <a:off x="6629400" y="1600200"/>
            <a:ext cx="914400" cy="685800"/>
            <a:chOff x="4176" y="1008"/>
            <a:chExt cx="576" cy="432"/>
          </a:xfrm>
        </p:grpSpPr>
        <p:sp>
          <p:nvSpPr>
            <p:cNvPr id="12293" name="AutoShape 5"/>
            <p:cNvSpPr>
              <a:spLocks noChangeArrowheads="1"/>
            </p:cNvSpPr>
            <p:nvPr/>
          </p:nvSpPr>
          <p:spPr bwMode="auto">
            <a:xfrm>
              <a:off x="4176" y="1008"/>
              <a:ext cx="528" cy="432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12294" name="Text Box 6"/>
            <p:cNvSpPr txBox="1">
              <a:spLocks noChangeArrowheads="1"/>
            </p:cNvSpPr>
            <p:nvPr/>
          </p:nvSpPr>
          <p:spPr bwMode="auto">
            <a:xfrm>
              <a:off x="4286" y="1104"/>
              <a:ext cx="46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dirty="0"/>
                <a:t>0</a:t>
              </a:r>
            </a:p>
          </p:txBody>
        </p:sp>
      </p:grp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5334000" y="5562600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Wynik: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6934200" y="5562600"/>
            <a:ext cx="17526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l-PL"/>
              <a:t>10001000</a:t>
            </a:r>
          </a:p>
        </p:txBody>
      </p:sp>
      <p:sp>
        <p:nvSpPr>
          <p:cNvPr id="12308" name="AutoShape 20"/>
          <p:cNvSpPr>
            <a:spLocks noChangeArrowheads="1"/>
          </p:cNvSpPr>
          <p:nvPr/>
        </p:nvSpPr>
        <p:spPr bwMode="auto">
          <a:xfrm>
            <a:off x="331491" y="2590800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grpSp>
        <p:nvGrpSpPr>
          <p:cNvPr id="12319" name="Group 31"/>
          <p:cNvGrpSpPr>
            <a:grpSpLocks/>
          </p:cNvGrpSpPr>
          <p:nvPr/>
        </p:nvGrpSpPr>
        <p:grpSpPr bwMode="auto">
          <a:xfrm>
            <a:off x="6324600" y="2819400"/>
            <a:ext cx="1600200" cy="1447800"/>
            <a:chOff x="3984" y="1776"/>
            <a:chExt cx="1008" cy="912"/>
          </a:xfrm>
        </p:grpSpPr>
        <p:sp>
          <p:nvSpPr>
            <p:cNvPr id="12317" name="AutoShape 29"/>
            <p:cNvSpPr>
              <a:spLocks noChangeArrowheads="1"/>
            </p:cNvSpPr>
            <p:nvPr/>
          </p:nvSpPr>
          <p:spPr bwMode="auto">
            <a:xfrm>
              <a:off x="3984" y="1776"/>
              <a:ext cx="1008" cy="912"/>
            </a:xfrm>
            <a:prstGeom prst="hexagon">
              <a:avLst>
                <a:gd name="adj" fmla="val 27632"/>
                <a:gd name="vf" fmla="val 11547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12318" name="Text Box 30"/>
            <p:cNvSpPr txBox="1">
              <a:spLocks noChangeArrowheads="1"/>
            </p:cNvSpPr>
            <p:nvPr/>
          </p:nvSpPr>
          <p:spPr bwMode="auto">
            <a:xfrm>
              <a:off x="4176" y="2112"/>
              <a:ext cx="7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b="1">
                  <a:solidFill>
                    <a:schemeClr val="bg1"/>
                  </a:solidFill>
                </a:rPr>
                <a:t>STOP</a:t>
              </a:r>
              <a:endParaRPr lang="pl-PL"/>
            </a:p>
          </p:txBody>
        </p:sp>
      </p:grp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907473" y="2420142"/>
            <a:ext cx="4191000" cy="2474913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-18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itchFamily="18" charset="-18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-18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-18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-1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9pPr>
          </a:lstStyle>
          <a:p>
            <a:pPr>
              <a:spcBef>
                <a:spcPct val="50000"/>
              </a:spcBef>
            </a:pPr>
            <a:r>
              <a:rPr lang="pl-PL" dirty="0">
                <a:latin typeface="Trebuchet MS" pitchFamily="34" charset="0"/>
              </a:rPr>
              <a:t>Dopóki liczba &gt; 0 powtarzaj:</a:t>
            </a: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pl-PL" dirty="0">
                <a:latin typeface="Trebuchet MS" pitchFamily="34" charset="0"/>
              </a:rPr>
              <a:t>podziel liczbę przez </a:t>
            </a:r>
            <a:r>
              <a:rPr lang="pl-PL" dirty="0" smtClean="0">
                <a:latin typeface="Trebuchet MS" pitchFamily="34" charset="0"/>
              </a:rPr>
              <a:t>dwa</a:t>
            </a:r>
            <a:endParaRPr lang="pl-PL" dirty="0">
              <a:latin typeface="Trebuchet MS" pitchFamily="34" charset="0"/>
            </a:endParaRP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pl-PL" dirty="0">
                <a:latin typeface="Trebuchet MS" pitchFamily="34" charset="0"/>
              </a:rPr>
              <a:t>zapisz resztę z dzielenia na początek </a:t>
            </a:r>
            <a:r>
              <a:rPr lang="pl-PL" dirty="0" smtClean="0">
                <a:latin typeface="Trebuchet MS" pitchFamily="34" charset="0"/>
              </a:rPr>
              <a:t>wyniku</a:t>
            </a:r>
            <a:endParaRPr lang="pl-PL" dirty="0">
              <a:latin typeface="Trebuchet MS" pitchFamily="34" charset="0"/>
            </a:endParaRP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pl-PL" dirty="0">
                <a:latin typeface="Trebuchet MS" pitchFamily="34" charset="0"/>
              </a:rPr>
              <a:t>weź iloraz za </a:t>
            </a:r>
            <a:r>
              <a:rPr lang="pl-PL" dirty="0" smtClean="0">
                <a:latin typeface="Trebuchet MS" pitchFamily="34" charset="0"/>
              </a:rPr>
              <a:t>liczbę </a:t>
            </a:r>
            <a:endParaRPr lang="pl-PL" dirty="0">
              <a:latin typeface="Trebuchet MS" pitchFamily="34" charset="0"/>
            </a:endParaRP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219600" y="1662954"/>
            <a:ext cx="2304256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 smtClean="0"/>
              <a:t>Dana liczba: 136</a:t>
            </a:r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27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552" y="1772816"/>
            <a:ext cx="8352928" cy="2562200"/>
          </a:xfrm>
        </p:spPr>
        <p:txBody>
          <a:bodyPr>
            <a:noAutofit/>
          </a:bodyPr>
          <a:lstStyle/>
          <a:p>
            <a:pPr algn="l"/>
            <a:r>
              <a:rPr lang="pl-PL" sz="3600" dirty="0" smtClean="0"/>
              <a:t>Liczba zapisana w systemie dziesiętnym:</a:t>
            </a:r>
          </a:p>
          <a:p>
            <a:r>
              <a:rPr lang="pl-PL" sz="3600" dirty="0" smtClean="0"/>
              <a:t> (136)</a:t>
            </a:r>
            <a:r>
              <a:rPr lang="pl-PL" sz="3600" baseline="-25000" dirty="0" smtClean="0"/>
              <a:t>10</a:t>
            </a:r>
          </a:p>
          <a:p>
            <a:pPr algn="l"/>
            <a:r>
              <a:rPr lang="pl-PL" sz="3600" dirty="0" smtClean="0"/>
              <a:t>w systemie dwójkowym ma postać:</a:t>
            </a:r>
          </a:p>
          <a:p>
            <a:r>
              <a:rPr lang="pl-PL" sz="3600" dirty="0" smtClean="0"/>
              <a:t> (10001000)</a:t>
            </a:r>
            <a:r>
              <a:rPr lang="pl-PL" sz="3600" baseline="-25000" dirty="0" smtClean="0"/>
              <a:t>2</a:t>
            </a:r>
            <a:endParaRPr lang="pl-PL" sz="3600" baseline="-25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476672"/>
            <a:ext cx="7772400" cy="1447800"/>
          </a:xfrm>
        </p:spPr>
        <p:txBody>
          <a:bodyPr/>
          <a:lstStyle/>
          <a:p>
            <a:r>
              <a:rPr lang="pl-PL" dirty="0"/>
              <a:t>Algorytm </a:t>
            </a:r>
            <a:r>
              <a:rPr lang="pl-PL" dirty="0" smtClean="0"/>
              <a:t>zamiany - specyfikacja</a:t>
            </a:r>
            <a:endParaRPr lang="pl-PL" dirty="0"/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524000" y="2996952"/>
            <a:ext cx="6248400" cy="1744663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marL="860425" indent="-860425">
              <a:defRPr sz="2400">
                <a:solidFill>
                  <a:schemeClr val="tx1"/>
                </a:solidFill>
                <a:latin typeface="Times New Roman" pitchFamily="18" charset="-18"/>
              </a:defRPr>
            </a:lvl1pPr>
            <a:lvl2pPr marL="1143000">
              <a:defRPr sz="2400">
                <a:solidFill>
                  <a:schemeClr val="tx1"/>
                </a:solidFill>
                <a:latin typeface="Times New Roman" pitchFamily="18" charset="-18"/>
              </a:defRPr>
            </a:lvl2pPr>
            <a:lvl3pPr marL="1333500">
              <a:defRPr sz="2400">
                <a:solidFill>
                  <a:schemeClr val="tx1"/>
                </a:solidFill>
                <a:latin typeface="Times New Roman" pitchFamily="18" charset="-18"/>
              </a:defRPr>
            </a:lvl3pPr>
            <a:lvl4pPr marL="1524000">
              <a:defRPr sz="2400">
                <a:solidFill>
                  <a:schemeClr val="tx1"/>
                </a:solidFill>
                <a:latin typeface="Times New Roman" pitchFamily="18" charset="-18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-1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9pPr>
          </a:lstStyle>
          <a:p>
            <a:pPr>
              <a:spcBef>
                <a:spcPct val="50000"/>
              </a:spcBef>
            </a:pPr>
            <a:r>
              <a:rPr lang="pl-PL" dirty="0">
                <a:latin typeface="Trebuchet MS" pitchFamily="34" charset="0"/>
              </a:rPr>
              <a:t>Dane: liczba całkowita większa od zera, zapisana w systemie dziesiętnym</a:t>
            </a:r>
          </a:p>
          <a:p>
            <a:pPr>
              <a:spcBef>
                <a:spcPct val="50000"/>
              </a:spcBef>
            </a:pPr>
            <a:r>
              <a:rPr lang="pl-PL" dirty="0">
                <a:latin typeface="Trebuchet MS" pitchFamily="34" charset="0"/>
              </a:rPr>
              <a:t>Wynik: podana liczba zapisana w systemie dwójkowym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07" name="Picture 3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6000" y="3042337"/>
            <a:ext cx="9144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6934200" y="5562600"/>
            <a:ext cx="1752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Algorytm </a:t>
            </a:r>
            <a:r>
              <a:rPr lang="pl-PL" dirty="0" smtClean="0"/>
              <a:t>zamiany</a:t>
            </a:r>
            <a:endParaRPr lang="pl-PL" dirty="0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5181600" y="1752600"/>
            <a:ext cx="11430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/>
              <a:t>Liczba:</a:t>
            </a:r>
          </a:p>
        </p:txBody>
      </p:sp>
      <p:grpSp>
        <p:nvGrpSpPr>
          <p:cNvPr id="2" name="Grupa 1"/>
          <p:cNvGrpSpPr/>
          <p:nvPr/>
        </p:nvGrpSpPr>
        <p:grpSpPr>
          <a:xfrm>
            <a:off x="6553200" y="1600200"/>
            <a:ext cx="900000" cy="684000"/>
            <a:chOff x="6553200" y="1600200"/>
            <a:chExt cx="900000" cy="684000"/>
          </a:xfrm>
        </p:grpSpPr>
        <p:sp>
          <p:nvSpPr>
            <p:cNvPr id="3087" name="AutoShape 15"/>
            <p:cNvSpPr>
              <a:spLocks noChangeArrowheads="1"/>
            </p:cNvSpPr>
            <p:nvPr/>
          </p:nvSpPr>
          <p:spPr bwMode="auto">
            <a:xfrm>
              <a:off x="6553200" y="1600200"/>
              <a:ext cx="900000" cy="684000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3076" name="Text Box 4"/>
            <p:cNvSpPr txBox="1">
              <a:spLocks noChangeArrowheads="1"/>
            </p:cNvSpPr>
            <p:nvPr/>
          </p:nvSpPr>
          <p:spPr bwMode="auto">
            <a:xfrm>
              <a:off x="6628200" y="1752200"/>
              <a:ext cx="825000" cy="456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dirty="0"/>
                <a:t>136</a:t>
              </a:r>
            </a:p>
          </p:txBody>
        </p:sp>
      </p:grp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907473" y="2420142"/>
            <a:ext cx="4191000" cy="2474913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-18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itchFamily="18" charset="-18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-18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-18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-1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9pPr>
          </a:lstStyle>
          <a:p>
            <a:pPr>
              <a:spcBef>
                <a:spcPct val="50000"/>
              </a:spcBef>
            </a:pPr>
            <a:r>
              <a:rPr lang="pl-PL" dirty="0">
                <a:latin typeface="Trebuchet MS" pitchFamily="34" charset="0"/>
              </a:rPr>
              <a:t>Dopóki liczba &gt; 0 powtarzaj:</a:t>
            </a: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pl-PL" dirty="0">
                <a:latin typeface="Trebuchet MS" pitchFamily="34" charset="0"/>
              </a:rPr>
              <a:t>podziel liczbę przez </a:t>
            </a:r>
            <a:r>
              <a:rPr lang="pl-PL" dirty="0" smtClean="0">
                <a:latin typeface="Trebuchet MS" pitchFamily="34" charset="0"/>
              </a:rPr>
              <a:t>dwa</a:t>
            </a:r>
            <a:endParaRPr lang="pl-PL" dirty="0">
              <a:latin typeface="Trebuchet MS" pitchFamily="34" charset="0"/>
            </a:endParaRP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pl-PL" dirty="0">
                <a:latin typeface="Trebuchet MS" pitchFamily="34" charset="0"/>
              </a:rPr>
              <a:t>zapisz resztę z dzielenia na początek </a:t>
            </a:r>
            <a:r>
              <a:rPr lang="pl-PL" dirty="0" smtClean="0">
                <a:latin typeface="Trebuchet MS" pitchFamily="34" charset="0"/>
              </a:rPr>
              <a:t>wyniku</a:t>
            </a:r>
            <a:endParaRPr lang="pl-PL" dirty="0">
              <a:latin typeface="Trebuchet MS" pitchFamily="34" charset="0"/>
            </a:endParaRP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pl-PL" dirty="0">
                <a:latin typeface="Trebuchet MS" pitchFamily="34" charset="0"/>
              </a:rPr>
              <a:t>weź iloraz za </a:t>
            </a:r>
            <a:r>
              <a:rPr lang="pl-PL" dirty="0" smtClean="0">
                <a:latin typeface="Trebuchet MS" pitchFamily="34" charset="0"/>
              </a:rPr>
              <a:t>liczbę </a:t>
            </a:r>
            <a:endParaRPr lang="pl-PL" dirty="0">
              <a:latin typeface="Trebuchet MS" pitchFamily="34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181600" y="3200400"/>
            <a:ext cx="9906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/>
              <a:t>Iloraz: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67056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/>
              <a:t>68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5181600" y="4191000"/>
            <a:ext cx="12192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Reszta:</a:t>
            </a:r>
          </a:p>
        </p:txBody>
      </p:sp>
      <p:sp>
        <p:nvSpPr>
          <p:cNvPr id="3089" name="AutoShape 17"/>
          <p:cNvSpPr>
            <a:spLocks noChangeArrowheads="1"/>
          </p:cNvSpPr>
          <p:nvPr/>
        </p:nvSpPr>
        <p:spPr bwMode="auto">
          <a:xfrm>
            <a:off x="6553200" y="4038600"/>
            <a:ext cx="900000" cy="6840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6858000" y="41910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/>
              <a:t>0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5181600" y="5562600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Wynik:</a:t>
            </a:r>
          </a:p>
        </p:txBody>
      </p:sp>
      <p:sp>
        <p:nvSpPr>
          <p:cNvPr id="3094" name="AutoShape 22"/>
          <p:cNvSpPr>
            <a:spLocks noChangeArrowheads="1"/>
          </p:cNvSpPr>
          <p:nvPr/>
        </p:nvSpPr>
        <p:spPr bwMode="auto">
          <a:xfrm>
            <a:off x="374073" y="3142673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095" name="AutoShape 23"/>
          <p:cNvSpPr>
            <a:spLocks noChangeArrowheads="1"/>
          </p:cNvSpPr>
          <p:nvPr/>
        </p:nvSpPr>
        <p:spPr bwMode="auto">
          <a:xfrm>
            <a:off x="374073" y="3657598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096" name="AutoShape 24"/>
          <p:cNvSpPr>
            <a:spLocks noChangeArrowheads="1"/>
          </p:cNvSpPr>
          <p:nvPr/>
        </p:nvSpPr>
        <p:spPr bwMode="auto">
          <a:xfrm>
            <a:off x="374073" y="4508500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219600" y="1662954"/>
            <a:ext cx="2304256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 smtClean="0"/>
              <a:t>Dana liczba: 136</a:t>
            </a:r>
            <a:endParaRPr lang="pl-PL" dirty="0"/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6944235" y="5567362"/>
            <a:ext cx="1752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/>
            <a:r>
              <a:rPr lang="pl-PL" dirty="0" smtClean="0"/>
              <a:t>0</a:t>
            </a:r>
            <a:endParaRPr lang="pl-PL" dirty="0"/>
          </a:p>
        </p:txBody>
      </p:sp>
      <p:grpSp>
        <p:nvGrpSpPr>
          <p:cNvPr id="36" name="Grupa 35"/>
          <p:cNvGrpSpPr/>
          <p:nvPr/>
        </p:nvGrpSpPr>
        <p:grpSpPr>
          <a:xfrm>
            <a:off x="6553200" y="1590278"/>
            <a:ext cx="900000" cy="684000"/>
            <a:chOff x="6553200" y="1600200"/>
            <a:chExt cx="900000" cy="684000"/>
          </a:xfrm>
        </p:grpSpPr>
        <p:sp>
          <p:nvSpPr>
            <p:cNvPr id="37" name="AutoShape 15"/>
            <p:cNvSpPr>
              <a:spLocks noChangeArrowheads="1"/>
            </p:cNvSpPr>
            <p:nvPr/>
          </p:nvSpPr>
          <p:spPr bwMode="auto">
            <a:xfrm>
              <a:off x="6553200" y="1600200"/>
              <a:ext cx="900000" cy="684000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38" name="Text Box 4"/>
            <p:cNvSpPr txBox="1">
              <a:spLocks noChangeArrowheads="1"/>
            </p:cNvSpPr>
            <p:nvPr/>
          </p:nvSpPr>
          <p:spPr bwMode="auto">
            <a:xfrm>
              <a:off x="6628200" y="1752200"/>
              <a:ext cx="825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dirty="0" smtClean="0"/>
                <a:t>68</a:t>
              </a:r>
              <a:endParaRPr lang="pl-PL" dirty="0"/>
            </a:p>
          </p:txBody>
        </p:sp>
      </p:grpSp>
      <p:sp>
        <p:nvSpPr>
          <p:cNvPr id="3088" name="AutoShape 16"/>
          <p:cNvSpPr>
            <a:spLocks noChangeArrowheads="1"/>
          </p:cNvSpPr>
          <p:nvPr/>
        </p:nvSpPr>
        <p:spPr bwMode="auto">
          <a:xfrm>
            <a:off x="6553200" y="3048000"/>
            <a:ext cx="900000" cy="6840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  <p:bldP spid="3082" grpId="0"/>
      <p:bldP spid="3094" grpId="0" animBg="1"/>
      <p:bldP spid="3095" grpId="0" animBg="1"/>
      <p:bldP spid="3096" grpId="0" animBg="1"/>
      <p:bldP spid="32" grpId="0" animBg="1"/>
      <p:bldP spid="308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07" name="Picture 3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6000" y="3042337"/>
            <a:ext cx="9144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67056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 smtClean="0"/>
              <a:t>34</a:t>
            </a:r>
            <a:endParaRPr lang="pl-PL" dirty="0"/>
          </a:p>
        </p:txBody>
      </p:sp>
      <p:sp>
        <p:nvSpPr>
          <p:cNvPr id="3088" name="AutoShape 16"/>
          <p:cNvSpPr>
            <a:spLocks noChangeArrowheads="1"/>
          </p:cNvSpPr>
          <p:nvPr/>
        </p:nvSpPr>
        <p:spPr bwMode="auto">
          <a:xfrm>
            <a:off x="6553200" y="3048000"/>
            <a:ext cx="900000" cy="6840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6934200" y="5562600"/>
            <a:ext cx="1752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/>
            <a:r>
              <a:rPr lang="pl-PL" dirty="0" smtClean="0"/>
              <a:t>0</a:t>
            </a:r>
            <a:endParaRPr lang="pl-PL" dirty="0"/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6944235" y="5567362"/>
            <a:ext cx="1752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/>
            <a:r>
              <a:rPr lang="pl-PL" dirty="0" smtClean="0"/>
              <a:t>00</a:t>
            </a:r>
            <a:endParaRPr lang="pl-PL" dirty="0"/>
          </a:p>
        </p:txBody>
      </p:sp>
      <p:grpSp>
        <p:nvGrpSpPr>
          <p:cNvPr id="2" name="Grupa 1"/>
          <p:cNvGrpSpPr/>
          <p:nvPr/>
        </p:nvGrpSpPr>
        <p:grpSpPr>
          <a:xfrm>
            <a:off x="6553200" y="1600200"/>
            <a:ext cx="900000" cy="684000"/>
            <a:chOff x="6553200" y="1600200"/>
            <a:chExt cx="900000" cy="684000"/>
          </a:xfrm>
        </p:grpSpPr>
        <p:sp>
          <p:nvSpPr>
            <p:cNvPr id="3087" name="AutoShape 15"/>
            <p:cNvSpPr>
              <a:spLocks noChangeArrowheads="1"/>
            </p:cNvSpPr>
            <p:nvPr/>
          </p:nvSpPr>
          <p:spPr bwMode="auto">
            <a:xfrm>
              <a:off x="6553200" y="1600200"/>
              <a:ext cx="900000" cy="684000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3076" name="Text Box 4"/>
            <p:cNvSpPr txBox="1">
              <a:spLocks noChangeArrowheads="1"/>
            </p:cNvSpPr>
            <p:nvPr/>
          </p:nvSpPr>
          <p:spPr bwMode="auto">
            <a:xfrm>
              <a:off x="6628200" y="1752200"/>
              <a:ext cx="825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dirty="0" smtClean="0"/>
                <a:t>68</a:t>
              </a:r>
              <a:endParaRPr lang="pl-PL" dirty="0"/>
            </a:p>
          </p:txBody>
        </p:sp>
      </p:grpSp>
      <p:grpSp>
        <p:nvGrpSpPr>
          <p:cNvPr id="36" name="Grupa 35"/>
          <p:cNvGrpSpPr/>
          <p:nvPr/>
        </p:nvGrpSpPr>
        <p:grpSpPr>
          <a:xfrm>
            <a:off x="6553200" y="1590278"/>
            <a:ext cx="900000" cy="684000"/>
            <a:chOff x="6553200" y="1600200"/>
            <a:chExt cx="900000" cy="684000"/>
          </a:xfrm>
        </p:grpSpPr>
        <p:sp>
          <p:nvSpPr>
            <p:cNvPr id="37" name="AutoShape 15"/>
            <p:cNvSpPr>
              <a:spLocks noChangeArrowheads="1"/>
            </p:cNvSpPr>
            <p:nvPr/>
          </p:nvSpPr>
          <p:spPr bwMode="auto">
            <a:xfrm>
              <a:off x="6553200" y="1600200"/>
              <a:ext cx="900000" cy="684000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38" name="Text Box 4"/>
            <p:cNvSpPr txBox="1">
              <a:spLocks noChangeArrowheads="1"/>
            </p:cNvSpPr>
            <p:nvPr/>
          </p:nvSpPr>
          <p:spPr bwMode="auto">
            <a:xfrm>
              <a:off x="6628200" y="1752200"/>
              <a:ext cx="825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dirty="0" smtClean="0"/>
                <a:t>34</a:t>
              </a:r>
              <a:endParaRPr lang="pl-PL" dirty="0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Algorytm </a:t>
            </a:r>
            <a:r>
              <a:rPr lang="pl-PL" dirty="0" smtClean="0"/>
              <a:t>zamiany</a:t>
            </a:r>
            <a:endParaRPr lang="pl-PL" dirty="0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5181600" y="1752600"/>
            <a:ext cx="11430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/>
              <a:t>Liczba: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907473" y="2420142"/>
            <a:ext cx="4191000" cy="2474913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-18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itchFamily="18" charset="-18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-18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-18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-1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9pPr>
          </a:lstStyle>
          <a:p>
            <a:pPr>
              <a:spcBef>
                <a:spcPct val="50000"/>
              </a:spcBef>
            </a:pPr>
            <a:r>
              <a:rPr lang="pl-PL" dirty="0">
                <a:latin typeface="Trebuchet MS" pitchFamily="34" charset="0"/>
              </a:rPr>
              <a:t>Dopóki liczba &gt; 0 powtarzaj:</a:t>
            </a: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pl-PL" dirty="0">
                <a:latin typeface="Trebuchet MS" pitchFamily="34" charset="0"/>
              </a:rPr>
              <a:t>podziel liczbę przez </a:t>
            </a:r>
            <a:r>
              <a:rPr lang="pl-PL" dirty="0" smtClean="0">
                <a:latin typeface="Trebuchet MS" pitchFamily="34" charset="0"/>
              </a:rPr>
              <a:t>dwa</a:t>
            </a:r>
            <a:endParaRPr lang="pl-PL" dirty="0">
              <a:latin typeface="Trebuchet MS" pitchFamily="34" charset="0"/>
            </a:endParaRP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pl-PL" dirty="0">
                <a:latin typeface="Trebuchet MS" pitchFamily="34" charset="0"/>
              </a:rPr>
              <a:t>zapisz resztę z dzielenia na początek </a:t>
            </a:r>
            <a:r>
              <a:rPr lang="pl-PL" dirty="0" smtClean="0">
                <a:latin typeface="Trebuchet MS" pitchFamily="34" charset="0"/>
              </a:rPr>
              <a:t>wyniku</a:t>
            </a:r>
            <a:endParaRPr lang="pl-PL" dirty="0">
              <a:latin typeface="Trebuchet MS" pitchFamily="34" charset="0"/>
            </a:endParaRP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pl-PL" dirty="0">
                <a:latin typeface="Trebuchet MS" pitchFamily="34" charset="0"/>
              </a:rPr>
              <a:t>weź iloraz za </a:t>
            </a:r>
            <a:r>
              <a:rPr lang="pl-PL" dirty="0" smtClean="0">
                <a:latin typeface="Trebuchet MS" pitchFamily="34" charset="0"/>
              </a:rPr>
              <a:t>liczbę </a:t>
            </a:r>
            <a:endParaRPr lang="pl-PL" dirty="0">
              <a:latin typeface="Trebuchet MS" pitchFamily="34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181600" y="3200400"/>
            <a:ext cx="9906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/>
              <a:t>Iloraz: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5181600" y="4191000"/>
            <a:ext cx="12192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Reszta:</a:t>
            </a:r>
          </a:p>
        </p:txBody>
      </p:sp>
      <p:sp>
        <p:nvSpPr>
          <p:cNvPr id="3089" name="AutoShape 17"/>
          <p:cNvSpPr>
            <a:spLocks noChangeArrowheads="1"/>
          </p:cNvSpPr>
          <p:nvPr/>
        </p:nvSpPr>
        <p:spPr bwMode="auto">
          <a:xfrm>
            <a:off x="6553200" y="4038600"/>
            <a:ext cx="900000" cy="6840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6858000" y="41910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/>
              <a:t>0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5181600" y="5562600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Wynik:</a:t>
            </a:r>
          </a:p>
        </p:txBody>
      </p:sp>
      <p:sp>
        <p:nvSpPr>
          <p:cNvPr id="3094" name="AutoShape 22"/>
          <p:cNvSpPr>
            <a:spLocks noChangeArrowheads="1"/>
          </p:cNvSpPr>
          <p:nvPr/>
        </p:nvSpPr>
        <p:spPr bwMode="auto">
          <a:xfrm>
            <a:off x="374073" y="3142673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095" name="AutoShape 23"/>
          <p:cNvSpPr>
            <a:spLocks noChangeArrowheads="1"/>
          </p:cNvSpPr>
          <p:nvPr/>
        </p:nvSpPr>
        <p:spPr bwMode="auto">
          <a:xfrm>
            <a:off x="374073" y="3657598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096" name="AutoShape 24"/>
          <p:cNvSpPr>
            <a:spLocks noChangeArrowheads="1"/>
          </p:cNvSpPr>
          <p:nvPr/>
        </p:nvSpPr>
        <p:spPr bwMode="auto">
          <a:xfrm>
            <a:off x="374073" y="4508500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219600" y="1662954"/>
            <a:ext cx="2304256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 smtClean="0"/>
              <a:t>Dana liczba: 136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034978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  <p:bldP spid="3088" grpId="0" animBg="1"/>
      <p:bldP spid="32" grpId="0" animBg="1"/>
      <p:bldP spid="3082" grpId="0"/>
      <p:bldP spid="3094" grpId="0" animBg="1"/>
      <p:bldP spid="3095" grpId="0" animBg="1"/>
      <p:bldP spid="309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07" name="Picture 3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6000" y="3042337"/>
            <a:ext cx="9144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Grupa 1"/>
          <p:cNvGrpSpPr/>
          <p:nvPr/>
        </p:nvGrpSpPr>
        <p:grpSpPr>
          <a:xfrm>
            <a:off x="6553200" y="1600200"/>
            <a:ext cx="900000" cy="684000"/>
            <a:chOff x="6553200" y="1600200"/>
            <a:chExt cx="900000" cy="684000"/>
          </a:xfrm>
        </p:grpSpPr>
        <p:sp>
          <p:nvSpPr>
            <p:cNvPr id="3087" name="AutoShape 15"/>
            <p:cNvSpPr>
              <a:spLocks noChangeArrowheads="1"/>
            </p:cNvSpPr>
            <p:nvPr/>
          </p:nvSpPr>
          <p:spPr bwMode="auto">
            <a:xfrm>
              <a:off x="6553200" y="1600200"/>
              <a:ext cx="900000" cy="684000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3076" name="Text Box 4"/>
            <p:cNvSpPr txBox="1">
              <a:spLocks noChangeArrowheads="1"/>
            </p:cNvSpPr>
            <p:nvPr/>
          </p:nvSpPr>
          <p:spPr bwMode="auto">
            <a:xfrm>
              <a:off x="6628200" y="1752200"/>
              <a:ext cx="825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dirty="0" smtClean="0"/>
                <a:t>34</a:t>
              </a:r>
              <a:endParaRPr lang="pl-PL" dirty="0"/>
            </a:p>
          </p:txBody>
        </p:sp>
      </p:grpSp>
      <p:grpSp>
        <p:nvGrpSpPr>
          <p:cNvPr id="36" name="Grupa 35"/>
          <p:cNvGrpSpPr/>
          <p:nvPr/>
        </p:nvGrpSpPr>
        <p:grpSpPr>
          <a:xfrm>
            <a:off x="6553200" y="1590278"/>
            <a:ext cx="900000" cy="684000"/>
            <a:chOff x="6553200" y="1600200"/>
            <a:chExt cx="900000" cy="684000"/>
          </a:xfrm>
        </p:grpSpPr>
        <p:sp>
          <p:nvSpPr>
            <p:cNvPr id="37" name="AutoShape 15"/>
            <p:cNvSpPr>
              <a:spLocks noChangeArrowheads="1"/>
            </p:cNvSpPr>
            <p:nvPr/>
          </p:nvSpPr>
          <p:spPr bwMode="auto">
            <a:xfrm>
              <a:off x="6553200" y="1600200"/>
              <a:ext cx="900000" cy="684000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38" name="Text Box 4"/>
            <p:cNvSpPr txBox="1">
              <a:spLocks noChangeArrowheads="1"/>
            </p:cNvSpPr>
            <p:nvPr/>
          </p:nvSpPr>
          <p:spPr bwMode="auto">
            <a:xfrm>
              <a:off x="6628200" y="1752200"/>
              <a:ext cx="825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dirty="0" smtClean="0"/>
                <a:t>17</a:t>
              </a:r>
              <a:endParaRPr lang="pl-PL" dirty="0"/>
            </a:p>
          </p:txBody>
        </p:sp>
      </p:grp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6705600" y="3200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 smtClean="0"/>
              <a:t>17</a:t>
            </a:r>
            <a:endParaRPr lang="pl-PL" dirty="0"/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6934200" y="5562600"/>
            <a:ext cx="1752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/>
            <a:r>
              <a:rPr lang="pl-PL" dirty="0" smtClean="0"/>
              <a:t>00</a:t>
            </a:r>
            <a:endParaRPr lang="pl-PL" dirty="0"/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6944235" y="5567362"/>
            <a:ext cx="1752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/>
            <a:r>
              <a:rPr lang="pl-PL" dirty="0" smtClean="0"/>
              <a:t>000</a:t>
            </a:r>
            <a:endParaRPr lang="pl-PL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Algorytm </a:t>
            </a:r>
            <a:r>
              <a:rPr lang="pl-PL" dirty="0" smtClean="0"/>
              <a:t>zamiany</a:t>
            </a:r>
            <a:endParaRPr lang="pl-PL" dirty="0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5181600" y="1752600"/>
            <a:ext cx="11430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/>
              <a:t>Liczba: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907473" y="2420142"/>
            <a:ext cx="4191000" cy="2474913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-18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itchFamily="18" charset="-18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-18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-18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-1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9pPr>
          </a:lstStyle>
          <a:p>
            <a:pPr>
              <a:spcBef>
                <a:spcPct val="50000"/>
              </a:spcBef>
            </a:pPr>
            <a:r>
              <a:rPr lang="pl-PL" dirty="0">
                <a:latin typeface="Trebuchet MS" pitchFamily="34" charset="0"/>
              </a:rPr>
              <a:t>Dopóki liczba &gt; 0 powtarzaj:</a:t>
            </a: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pl-PL" dirty="0">
                <a:latin typeface="Trebuchet MS" pitchFamily="34" charset="0"/>
              </a:rPr>
              <a:t>podziel liczbę przez </a:t>
            </a:r>
            <a:r>
              <a:rPr lang="pl-PL" dirty="0" smtClean="0">
                <a:latin typeface="Trebuchet MS" pitchFamily="34" charset="0"/>
              </a:rPr>
              <a:t>dwa</a:t>
            </a:r>
            <a:endParaRPr lang="pl-PL" dirty="0">
              <a:latin typeface="Trebuchet MS" pitchFamily="34" charset="0"/>
            </a:endParaRP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pl-PL" dirty="0">
                <a:latin typeface="Trebuchet MS" pitchFamily="34" charset="0"/>
              </a:rPr>
              <a:t>zapisz resztę z dzielenia na początek </a:t>
            </a:r>
            <a:r>
              <a:rPr lang="pl-PL" dirty="0" smtClean="0">
                <a:latin typeface="Trebuchet MS" pitchFamily="34" charset="0"/>
              </a:rPr>
              <a:t>wyniku</a:t>
            </a:r>
            <a:endParaRPr lang="pl-PL" dirty="0">
              <a:latin typeface="Trebuchet MS" pitchFamily="34" charset="0"/>
            </a:endParaRP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pl-PL" dirty="0">
                <a:latin typeface="Trebuchet MS" pitchFamily="34" charset="0"/>
              </a:rPr>
              <a:t>weź iloraz za </a:t>
            </a:r>
            <a:r>
              <a:rPr lang="pl-PL" dirty="0" smtClean="0">
                <a:latin typeface="Trebuchet MS" pitchFamily="34" charset="0"/>
              </a:rPr>
              <a:t>liczbę </a:t>
            </a:r>
            <a:endParaRPr lang="pl-PL" dirty="0">
              <a:latin typeface="Trebuchet MS" pitchFamily="34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181600" y="3200400"/>
            <a:ext cx="9906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/>
              <a:t>Iloraz: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5181600" y="4191000"/>
            <a:ext cx="12192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Reszta:</a:t>
            </a:r>
          </a:p>
        </p:txBody>
      </p:sp>
      <p:sp>
        <p:nvSpPr>
          <p:cNvPr id="3089" name="AutoShape 17"/>
          <p:cNvSpPr>
            <a:spLocks noChangeArrowheads="1"/>
          </p:cNvSpPr>
          <p:nvPr/>
        </p:nvSpPr>
        <p:spPr bwMode="auto">
          <a:xfrm>
            <a:off x="6553200" y="4038600"/>
            <a:ext cx="900000" cy="6840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6858000" y="41910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 smtClean="0"/>
              <a:t>0</a:t>
            </a:r>
            <a:endParaRPr lang="pl-PL" dirty="0"/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5181600" y="5562600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Wynik:</a:t>
            </a:r>
          </a:p>
        </p:txBody>
      </p:sp>
      <p:sp>
        <p:nvSpPr>
          <p:cNvPr id="3094" name="AutoShape 22"/>
          <p:cNvSpPr>
            <a:spLocks noChangeArrowheads="1"/>
          </p:cNvSpPr>
          <p:nvPr/>
        </p:nvSpPr>
        <p:spPr bwMode="auto">
          <a:xfrm>
            <a:off x="374073" y="3142673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095" name="AutoShape 23"/>
          <p:cNvSpPr>
            <a:spLocks noChangeArrowheads="1"/>
          </p:cNvSpPr>
          <p:nvPr/>
        </p:nvSpPr>
        <p:spPr bwMode="auto">
          <a:xfrm>
            <a:off x="374073" y="3657598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096" name="AutoShape 24"/>
          <p:cNvSpPr>
            <a:spLocks noChangeArrowheads="1"/>
          </p:cNvSpPr>
          <p:nvPr/>
        </p:nvSpPr>
        <p:spPr bwMode="auto">
          <a:xfrm>
            <a:off x="374073" y="4508500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219600" y="1662954"/>
            <a:ext cx="2304256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 smtClean="0"/>
              <a:t>Dana liczba: 136</a:t>
            </a:r>
            <a:endParaRPr lang="pl-PL" dirty="0"/>
          </a:p>
        </p:txBody>
      </p:sp>
      <p:sp>
        <p:nvSpPr>
          <p:cNvPr id="3088" name="AutoShape 16"/>
          <p:cNvSpPr>
            <a:spLocks noChangeArrowheads="1"/>
          </p:cNvSpPr>
          <p:nvPr/>
        </p:nvSpPr>
        <p:spPr bwMode="auto">
          <a:xfrm>
            <a:off x="6553200" y="3048000"/>
            <a:ext cx="900000" cy="6840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36121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  <p:bldP spid="32" grpId="0" animBg="1"/>
      <p:bldP spid="3082" grpId="0"/>
      <p:bldP spid="3094" grpId="0" animBg="1"/>
      <p:bldP spid="3095" grpId="0" animBg="1"/>
      <p:bldP spid="3096" grpId="0" animBg="1"/>
      <p:bldP spid="308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6934200" y="5562600"/>
            <a:ext cx="1752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/>
            <a:r>
              <a:rPr lang="pl-PL" dirty="0"/>
              <a:t>0</a:t>
            </a:r>
            <a:r>
              <a:rPr lang="pl-PL" dirty="0" smtClean="0"/>
              <a:t>00</a:t>
            </a:r>
            <a:endParaRPr lang="pl-PL" dirty="0"/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6944235" y="5567362"/>
            <a:ext cx="1752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/>
            <a:r>
              <a:rPr lang="pl-PL" dirty="0" smtClean="0"/>
              <a:t>1000</a:t>
            </a:r>
            <a:endParaRPr lang="pl-PL" dirty="0"/>
          </a:p>
        </p:txBody>
      </p:sp>
      <p:pic>
        <p:nvPicPr>
          <p:cNvPr id="3107" name="Picture 3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6000" y="3042337"/>
            <a:ext cx="9144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Grupa 1"/>
          <p:cNvGrpSpPr/>
          <p:nvPr/>
        </p:nvGrpSpPr>
        <p:grpSpPr>
          <a:xfrm>
            <a:off x="6553200" y="1600200"/>
            <a:ext cx="900000" cy="684000"/>
            <a:chOff x="6553200" y="1600200"/>
            <a:chExt cx="900000" cy="684000"/>
          </a:xfrm>
        </p:grpSpPr>
        <p:sp>
          <p:nvSpPr>
            <p:cNvPr id="3087" name="AutoShape 15"/>
            <p:cNvSpPr>
              <a:spLocks noChangeArrowheads="1"/>
            </p:cNvSpPr>
            <p:nvPr/>
          </p:nvSpPr>
          <p:spPr bwMode="auto">
            <a:xfrm>
              <a:off x="6553200" y="1600200"/>
              <a:ext cx="900000" cy="684000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3076" name="Text Box 4"/>
            <p:cNvSpPr txBox="1">
              <a:spLocks noChangeArrowheads="1"/>
            </p:cNvSpPr>
            <p:nvPr/>
          </p:nvSpPr>
          <p:spPr bwMode="auto">
            <a:xfrm>
              <a:off x="6628200" y="1752200"/>
              <a:ext cx="825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dirty="0" smtClean="0"/>
                <a:t>17</a:t>
              </a:r>
              <a:endParaRPr lang="pl-PL" dirty="0"/>
            </a:p>
          </p:txBody>
        </p:sp>
      </p:grp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6858000" y="3200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 smtClean="0"/>
              <a:t>8</a:t>
            </a:r>
            <a:endParaRPr lang="pl-PL" dirty="0"/>
          </a:p>
        </p:txBody>
      </p:sp>
      <p:grpSp>
        <p:nvGrpSpPr>
          <p:cNvPr id="36" name="Grupa 35"/>
          <p:cNvGrpSpPr/>
          <p:nvPr/>
        </p:nvGrpSpPr>
        <p:grpSpPr>
          <a:xfrm>
            <a:off x="6553200" y="1590278"/>
            <a:ext cx="900000" cy="684000"/>
            <a:chOff x="6553200" y="1600200"/>
            <a:chExt cx="900000" cy="684000"/>
          </a:xfrm>
        </p:grpSpPr>
        <p:sp>
          <p:nvSpPr>
            <p:cNvPr id="37" name="AutoShape 15"/>
            <p:cNvSpPr>
              <a:spLocks noChangeArrowheads="1"/>
            </p:cNvSpPr>
            <p:nvPr/>
          </p:nvSpPr>
          <p:spPr bwMode="auto">
            <a:xfrm>
              <a:off x="6553200" y="1600200"/>
              <a:ext cx="900000" cy="684000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38" name="Text Box 4"/>
            <p:cNvSpPr txBox="1">
              <a:spLocks noChangeArrowheads="1"/>
            </p:cNvSpPr>
            <p:nvPr/>
          </p:nvSpPr>
          <p:spPr bwMode="auto">
            <a:xfrm>
              <a:off x="6858000" y="1752200"/>
              <a:ext cx="5952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dirty="0"/>
                <a:t>8</a:t>
              </a:r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Algorytm </a:t>
            </a:r>
            <a:r>
              <a:rPr lang="pl-PL" dirty="0" smtClean="0"/>
              <a:t>zamiany</a:t>
            </a:r>
            <a:endParaRPr lang="pl-PL" dirty="0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5181600" y="1752600"/>
            <a:ext cx="11430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/>
              <a:t>Liczba: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907473" y="2420142"/>
            <a:ext cx="4191000" cy="2474913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-18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itchFamily="18" charset="-18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-18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-18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-1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9pPr>
          </a:lstStyle>
          <a:p>
            <a:pPr>
              <a:spcBef>
                <a:spcPct val="50000"/>
              </a:spcBef>
            </a:pPr>
            <a:r>
              <a:rPr lang="pl-PL" dirty="0">
                <a:latin typeface="Trebuchet MS" pitchFamily="34" charset="0"/>
              </a:rPr>
              <a:t>Dopóki liczba &gt; 0 powtarzaj:</a:t>
            </a: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pl-PL" dirty="0">
                <a:latin typeface="Trebuchet MS" pitchFamily="34" charset="0"/>
              </a:rPr>
              <a:t>podziel liczbę przez </a:t>
            </a:r>
            <a:r>
              <a:rPr lang="pl-PL" dirty="0" smtClean="0">
                <a:latin typeface="Trebuchet MS" pitchFamily="34" charset="0"/>
              </a:rPr>
              <a:t>dwa</a:t>
            </a:r>
            <a:endParaRPr lang="pl-PL" dirty="0">
              <a:latin typeface="Trebuchet MS" pitchFamily="34" charset="0"/>
            </a:endParaRP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pl-PL" dirty="0">
                <a:latin typeface="Trebuchet MS" pitchFamily="34" charset="0"/>
              </a:rPr>
              <a:t>zapisz resztę z dzielenia na początek </a:t>
            </a:r>
            <a:r>
              <a:rPr lang="pl-PL" dirty="0" smtClean="0">
                <a:latin typeface="Trebuchet MS" pitchFamily="34" charset="0"/>
              </a:rPr>
              <a:t>wyniku</a:t>
            </a:r>
            <a:endParaRPr lang="pl-PL" dirty="0">
              <a:latin typeface="Trebuchet MS" pitchFamily="34" charset="0"/>
            </a:endParaRP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pl-PL" dirty="0">
                <a:latin typeface="Trebuchet MS" pitchFamily="34" charset="0"/>
              </a:rPr>
              <a:t>weź iloraz za </a:t>
            </a:r>
            <a:r>
              <a:rPr lang="pl-PL" dirty="0" smtClean="0">
                <a:latin typeface="Trebuchet MS" pitchFamily="34" charset="0"/>
              </a:rPr>
              <a:t>liczbę </a:t>
            </a:r>
            <a:endParaRPr lang="pl-PL" dirty="0">
              <a:latin typeface="Trebuchet MS" pitchFamily="34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181600" y="3200400"/>
            <a:ext cx="9906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/>
              <a:t>Iloraz: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5181600" y="4191000"/>
            <a:ext cx="12192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Reszta:</a:t>
            </a:r>
          </a:p>
        </p:txBody>
      </p:sp>
      <p:sp>
        <p:nvSpPr>
          <p:cNvPr id="3089" name="AutoShape 17"/>
          <p:cNvSpPr>
            <a:spLocks noChangeArrowheads="1"/>
          </p:cNvSpPr>
          <p:nvPr/>
        </p:nvSpPr>
        <p:spPr bwMode="auto">
          <a:xfrm>
            <a:off x="6553200" y="4038600"/>
            <a:ext cx="900000" cy="6840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6858000" y="41910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 smtClean="0"/>
              <a:t>1</a:t>
            </a:r>
            <a:endParaRPr lang="pl-PL" dirty="0"/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5181600" y="5562600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Wynik:</a:t>
            </a:r>
          </a:p>
        </p:txBody>
      </p:sp>
      <p:sp>
        <p:nvSpPr>
          <p:cNvPr id="3094" name="AutoShape 22"/>
          <p:cNvSpPr>
            <a:spLocks noChangeArrowheads="1"/>
          </p:cNvSpPr>
          <p:nvPr/>
        </p:nvSpPr>
        <p:spPr bwMode="auto">
          <a:xfrm>
            <a:off x="374073" y="3142673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095" name="AutoShape 23"/>
          <p:cNvSpPr>
            <a:spLocks noChangeArrowheads="1"/>
          </p:cNvSpPr>
          <p:nvPr/>
        </p:nvSpPr>
        <p:spPr bwMode="auto">
          <a:xfrm>
            <a:off x="374073" y="3657598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096" name="AutoShape 24"/>
          <p:cNvSpPr>
            <a:spLocks noChangeArrowheads="1"/>
          </p:cNvSpPr>
          <p:nvPr/>
        </p:nvSpPr>
        <p:spPr bwMode="auto">
          <a:xfrm>
            <a:off x="374073" y="4508500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219600" y="1662954"/>
            <a:ext cx="2304256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 smtClean="0"/>
              <a:t>Dana liczba: 136</a:t>
            </a:r>
            <a:endParaRPr lang="pl-PL" dirty="0"/>
          </a:p>
        </p:txBody>
      </p:sp>
      <p:sp>
        <p:nvSpPr>
          <p:cNvPr id="3088" name="AutoShape 16"/>
          <p:cNvSpPr>
            <a:spLocks noChangeArrowheads="1"/>
          </p:cNvSpPr>
          <p:nvPr/>
        </p:nvSpPr>
        <p:spPr bwMode="auto">
          <a:xfrm>
            <a:off x="6553200" y="3048000"/>
            <a:ext cx="900000" cy="6840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22676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080" grpId="0"/>
      <p:bldP spid="3082" grpId="0"/>
      <p:bldP spid="3094" grpId="0" animBg="1"/>
      <p:bldP spid="3095" grpId="0" animBg="1"/>
      <p:bldP spid="3096" grpId="0" animBg="1"/>
      <p:bldP spid="308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6934200" y="5562600"/>
            <a:ext cx="1752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/>
            <a:r>
              <a:rPr lang="pl-PL" dirty="0" smtClean="0"/>
              <a:t>1000</a:t>
            </a:r>
            <a:endParaRPr lang="pl-PL" dirty="0"/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6944235" y="5567362"/>
            <a:ext cx="1752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/>
            <a:r>
              <a:rPr lang="pl-PL" dirty="0" smtClean="0"/>
              <a:t>01000</a:t>
            </a:r>
            <a:endParaRPr lang="pl-PL" dirty="0"/>
          </a:p>
        </p:txBody>
      </p:sp>
      <p:pic>
        <p:nvPicPr>
          <p:cNvPr id="3107" name="Picture 3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6000" y="3042337"/>
            <a:ext cx="9144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Grupa 1"/>
          <p:cNvGrpSpPr/>
          <p:nvPr/>
        </p:nvGrpSpPr>
        <p:grpSpPr>
          <a:xfrm>
            <a:off x="6553200" y="1600200"/>
            <a:ext cx="900000" cy="684000"/>
            <a:chOff x="6553200" y="1600200"/>
            <a:chExt cx="900000" cy="684000"/>
          </a:xfrm>
        </p:grpSpPr>
        <p:sp>
          <p:nvSpPr>
            <p:cNvPr id="3087" name="AutoShape 15"/>
            <p:cNvSpPr>
              <a:spLocks noChangeArrowheads="1"/>
            </p:cNvSpPr>
            <p:nvPr/>
          </p:nvSpPr>
          <p:spPr bwMode="auto">
            <a:xfrm>
              <a:off x="6553200" y="1600200"/>
              <a:ext cx="900000" cy="684000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3076" name="Text Box 4"/>
            <p:cNvSpPr txBox="1">
              <a:spLocks noChangeArrowheads="1"/>
            </p:cNvSpPr>
            <p:nvPr/>
          </p:nvSpPr>
          <p:spPr bwMode="auto">
            <a:xfrm>
              <a:off x="6858000" y="1752200"/>
              <a:ext cx="5952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dirty="0"/>
                <a:t>8</a:t>
              </a:r>
            </a:p>
          </p:txBody>
        </p:sp>
      </p:grp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6858000" y="3200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 smtClean="0"/>
              <a:t>4</a:t>
            </a:r>
            <a:endParaRPr lang="pl-PL" dirty="0"/>
          </a:p>
        </p:txBody>
      </p:sp>
      <p:grpSp>
        <p:nvGrpSpPr>
          <p:cNvPr id="36" name="Grupa 35"/>
          <p:cNvGrpSpPr/>
          <p:nvPr/>
        </p:nvGrpSpPr>
        <p:grpSpPr>
          <a:xfrm>
            <a:off x="6553200" y="1590278"/>
            <a:ext cx="900000" cy="684000"/>
            <a:chOff x="6553200" y="1600200"/>
            <a:chExt cx="900000" cy="684000"/>
          </a:xfrm>
        </p:grpSpPr>
        <p:sp>
          <p:nvSpPr>
            <p:cNvPr id="37" name="AutoShape 15"/>
            <p:cNvSpPr>
              <a:spLocks noChangeArrowheads="1"/>
            </p:cNvSpPr>
            <p:nvPr/>
          </p:nvSpPr>
          <p:spPr bwMode="auto">
            <a:xfrm>
              <a:off x="6553200" y="1600200"/>
              <a:ext cx="900000" cy="684000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38" name="Text Box 4"/>
            <p:cNvSpPr txBox="1">
              <a:spLocks noChangeArrowheads="1"/>
            </p:cNvSpPr>
            <p:nvPr/>
          </p:nvSpPr>
          <p:spPr bwMode="auto">
            <a:xfrm>
              <a:off x="6858000" y="1752200"/>
              <a:ext cx="5952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dirty="0" smtClean="0"/>
                <a:t>4</a:t>
              </a:r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Algorytm </a:t>
            </a:r>
            <a:r>
              <a:rPr lang="pl-PL" dirty="0" smtClean="0"/>
              <a:t>zamiany</a:t>
            </a:r>
            <a:endParaRPr lang="pl-PL" dirty="0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5181600" y="1752600"/>
            <a:ext cx="11430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/>
              <a:t>Liczba: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907473" y="2420142"/>
            <a:ext cx="4191000" cy="2474913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-18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itchFamily="18" charset="-18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-18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-18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-1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9pPr>
          </a:lstStyle>
          <a:p>
            <a:pPr>
              <a:spcBef>
                <a:spcPct val="50000"/>
              </a:spcBef>
            </a:pPr>
            <a:r>
              <a:rPr lang="pl-PL" dirty="0">
                <a:latin typeface="Trebuchet MS" pitchFamily="34" charset="0"/>
              </a:rPr>
              <a:t>Dopóki liczba &gt; 0 powtarzaj:</a:t>
            </a: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pl-PL" dirty="0">
                <a:latin typeface="Trebuchet MS" pitchFamily="34" charset="0"/>
              </a:rPr>
              <a:t>podziel liczbę przez </a:t>
            </a:r>
            <a:r>
              <a:rPr lang="pl-PL" dirty="0" smtClean="0">
                <a:latin typeface="Trebuchet MS" pitchFamily="34" charset="0"/>
              </a:rPr>
              <a:t>dwa</a:t>
            </a:r>
            <a:endParaRPr lang="pl-PL" dirty="0">
              <a:latin typeface="Trebuchet MS" pitchFamily="34" charset="0"/>
            </a:endParaRP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pl-PL" dirty="0">
                <a:latin typeface="Trebuchet MS" pitchFamily="34" charset="0"/>
              </a:rPr>
              <a:t>zapisz resztę z dzielenia na początek </a:t>
            </a:r>
            <a:r>
              <a:rPr lang="pl-PL" dirty="0" smtClean="0">
                <a:latin typeface="Trebuchet MS" pitchFamily="34" charset="0"/>
              </a:rPr>
              <a:t>wyniku</a:t>
            </a:r>
            <a:endParaRPr lang="pl-PL" dirty="0">
              <a:latin typeface="Trebuchet MS" pitchFamily="34" charset="0"/>
            </a:endParaRP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pl-PL" dirty="0">
                <a:latin typeface="Trebuchet MS" pitchFamily="34" charset="0"/>
              </a:rPr>
              <a:t>weź iloraz za </a:t>
            </a:r>
            <a:r>
              <a:rPr lang="pl-PL" dirty="0" smtClean="0">
                <a:latin typeface="Trebuchet MS" pitchFamily="34" charset="0"/>
              </a:rPr>
              <a:t>liczbę </a:t>
            </a:r>
            <a:endParaRPr lang="pl-PL" dirty="0">
              <a:latin typeface="Trebuchet MS" pitchFamily="34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181600" y="3200400"/>
            <a:ext cx="9906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/>
              <a:t>Iloraz: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5181600" y="4191000"/>
            <a:ext cx="12192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Reszta:</a:t>
            </a:r>
          </a:p>
        </p:txBody>
      </p:sp>
      <p:sp>
        <p:nvSpPr>
          <p:cNvPr id="3089" name="AutoShape 17"/>
          <p:cNvSpPr>
            <a:spLocks noChangeArrowheads="1"/>
          </p:cNvSpPr>
          <p:nvPr/>
        </p:nvSpPr>
        <p:spPr bwMode="auto">
          <a:xfrm>
            <a:off x="6553200" y="4038600"/>
            <a:ext cx="900000" cy="6840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6858000" y="41910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 smtClean="0"/>
              <a:t>0</a:t>
            </a:r>
            <a:endParaRPr lang="pl-PL" dirty="0"/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5181600" y="5562600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Wynik:</a:t>
            </a:r>
          </a:p>
        </p:txBody>
      </p:sp>
      <p:sp>
        <p:nvSpPr>
          <p:cNvPr id="3094" name="AutoShape 22"/>
          <p:cNvSpPr>
            <a:spLocks noChangeArrowheads="1"/>
          </p:cNvSpPr>
          <p:nvPr/>
        </p:nvSpPr>
        <p:spPr bwMode="auto">
          <a:xfrm>
            <a:off x="374073" y="3142673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095" name="AutoShape 23"/>
          <p:cNvSpPr>
            <a:spLocks noChangeArrowheads="1"/>
          </p:cNvSpPr>
          <p:nvPr/>
        </p:nvSpPr>
        <p:spPr bwMode="auto">
          <a:xfrm>
            <a:off x="374073" y="3657598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096" name="AutoShape 24"/>
          <p:cNvSpPr>
            <a:spLocks noChangeArrowheads="1"/>
          </p:cNvSpPr>
          <p:nvPr/>
        </p:nvSpPr>
        <p:spPr bwMode="auto">
          <a:xfrm>
            <a:off x="374073" y="4508500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219600" y="1662954"/>
            <a:ext cx="2304256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 smtClean="0"/>
              <a:t>Dana liczba: 136</a:t>
            </a:r>
            <a:endParaRPr lang="pl-PL" dirty="0"/>
          </a:p>
        </p:txBody>
      </p:sp>
      <p:sp>
        <p:nvSpPr>
          <p:cNvPr id="3088" name="AutoShape 16"/>
          <p:cNvSpPr>
            <a:spLocks noChangeArrowheads="1"/>
          </p:cNvSpPr>
          <p:nvPr/>
        </p:nvSpPr>
        <p:spPr bwMode="auto">
          <a:xfrm>
            <a:off x="6553200" y="3048000"/>
            <a:ext cx="900000" cy="6840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96265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080" grpId="0"/>
      <p:bldP spid="3082" grpId="0"/>
      <p:bldP spid="3094" grpId="0" animBg="1"/>
      <p:bldP spid="3095" grpId="0" animBg="1"/>
      <p:bldP spid="3096" grpId="0" animBg="1"/>
      <p:bldP spid="308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6934200" y="5562600"/>
            <a:ext cx="1752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/>
            <a:r>
              <a:rPr lang="pl-PL" dirty="0" smtClean="0"/>
              <a:t>01000</a:t>
            </a:r>
            <a:endParaRPr lang="pl-PL" dirty="0"/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6944235" y="5567362"/>
            <a:ext cx="1752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/>
            <a:r>
              <a:rPr lang="pl-PL" dirty="0" smtClean="0"/>
              <a:t>001000</a:t>
            </a:r>
            <a:endParaRPr lang="pl-PL" dirty="0"/>
          </a:p>
        </p:txBody>
      </p:sp>
      <p:grpSp>
        <p:nvGrpSpPr>
          <p:cNvPr id="2" name="Grupa 1"/>
          <p:cNvGrpSpPr/>
          <p:nvPr/>
        </p:nvGrpSpPr>
        <p:grpSpPr>
          <a:xfrm>
            <a:off x="6553200" y="1600200"/>
            <a:ext cx="900000" cy="684000"/>
            <a:chOff x="6553200" y="1600200"/>
            <a:chExt cx="900000" cy="684000"/>
          </a:xfrm>
        </p:grpSpPr>
        <p:sp>
          <p:nvSpPr>
            <p:cNvPr id="3087" name="AutoShape 15"/>
            <p:cNvSpPr>
              <a:spLocks noChangeArrowheads="1"/>
            </p:cNvSpPr>
            <p:nvPr/>
          </p:nvSpPr>
          <p:spPr bwMode="auto">
            <a:xfrm>
              <a:off x="6553200" y="1600200"/>
              <a:ext cx="900000" cy="684000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3076" name="Text Box 4"/>
            <p:cNvSpPr txBox="1">
              <a:spLocks noChangeArrowheads="1"/>
            </p:cNvSpPr>
            <p:nvPr/>
          </p:nvSpPr>
          <p:spPr bwMode="auto">
            <a:xfrm>
              <a:off x="6858000" y="1752200"/>
              <a:ext cx="5952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dirty="0" smtClean="0"/>
                <a:t>4</a:t>
              </a:r>
              <a:endParaRPr lang="pl-PL" dirty="0"/>
            </a:p>
          </p:txBody>
        </p:sp>
      </p:grpSp>
      <p:pic>
        <p:nvPicPr>
          <p:cNvPr id="3107" name="Picture 3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6000" y="3042337"/>
            <a:ext cx="9144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6858000" y="3200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/>
              <a:t>2</a:t>
            </a:r>
          </a:p>
        </p:txBody>
      </p:sp>
      <p:grpSp>
        <p:nvGrpSpPr>
          <p:cNvPr id="36" name="Grupa 35"/>
          <p:cNvGrpSpPr/>
          <p:nvPr/>
        </p:nvGrpSpPr>
        <p:grpSpPr>
          <a:xfrm>
            <a:off x="6553200" y="1590278"/>
            <a:ext cx="900000" cy="684000"/>
            <a:chOff x="6553200" y="1600200"/>
            <a:chExt cx="900000" cy="684000"/>
          </a:xfrm>
        </p:grpSpPr>
        <p:sp>
          <p:nvSpPr>
            <p:cNvPr id="37" name="AutoShape 15"/>
            <p:cNvSpPr>
              <a:spLocks noChangeArrowheads="1"/>
            </p:cNvSpPr>
            <p:nvPr/>
          </p:nvSpPr>
          <p:spPr bwMode="auto">
            <a:xfrm>
              <a:off x="6553200" y="1600200"/>
              <a:ext cx="900000" cy="684000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38" name="Text Box 4"/>
            <p:cNvSpPr txBox="1">
              <a:spLocks noChangeArrowheads="1"/>
            </p:cNvSpPr>
            <p:nvPr/>
          </p:nvSpPr>
          <p:spPr bwMode="auto">
            <a:xfrm>
              <a:off x="6858000" y="1752200"/>
              <a:ext cx="5952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dirty="0"/>
                <a:t>2</a:t>
              </a:r>
              <a:endParaRPr lang="pl-PL" dirty="0" smtClean="0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Algorytm </a:t>
            </a:r>
            <a:r>
              <a:rPr lang="pl-PL" dirty="0" smtClean="0"/>
              <a:t>zamiany</a:t>
            </a:r>
            <a:endParaRPr lang="pl-PL" dirty="0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5181600" y="1752600"/>
            <a:ext cx="11430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/>
              <a:t>Liczba: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907473" y="2420142"/>
            <a:ext cx="4191000" cy="2474913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-18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itchFamily="18" charset="-18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-18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-18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-1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9pPr>
          </a:lstStyle>
          <a:p>
            <a:pPr>
              <a:spcBef>
                <a:spcPct val="50000"/>
              </a:spcBef>
            </a:pPr>
            <a:r>
              <a:rPr lang="pl-PL" dirty="0">
                <a:latin typeface="Trebuchet MS" pitchFamily="34" charset="0"/>
              </a:rPr>
              <a:t>Dopóki liczba &gt; 0 powtarzaj:</a:t>
            </a: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pl-PL" dirty="0">
                <a:latin typeface="Trebuchet MS" pitchFamily="34" charset="0"/>
              </a:rPr>
              <a:t>podziel liczbę przez </a:t>
            </a:r>
            <a:r>
              <a:rPr lang="pl-PL" dirty="0" smtClean="0">
                <a:latin typeface="Trebuchet MS" pitchFamily="34" charset="0"/>
              </a:rPr>
              <a:t>dwa</a:t>
            </a:r>
            <a:endParaRPr lang="pl-PL" dirty="0">
              <a:latin typeface="Trebuchet MS" pitchFamily="34" charset="0"/>
            </a:endParaRP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pl-PL" dirty="0">
                <a:latin typeface="Trebuchet MS" pitchFamily="34" charset="0"/>
              </a:rPr>
              <a:t>zapisz resztę z dzielenia na początek </a:t>
            </a:r>
            <a:r>
              <a:rPr lang="pl-PL" dirty="0" smtClean="0">
                <a:latin typeface="Trebuchet MS" pitchFamily="34" charset="0"/>
              </a:rPr>
              <a:t>wyniku</a:t>
            </a:r>
            <a:endParaRPr lang="pl-PL" dirty="0">
              <a:latin typeface="Trebuchet MS" pitchFamily="34" charset="0"/>
            </a:endParaRP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pl-PL" dirty="0">
                <a:latin typeface="Trebuchet MS" pitchFamily="34" charset="0"/>
              </a:rPr>
              <a:t>weź iloraz za </a:t>
            </a:r>
            <a:r>
              <a:rPr lang="pl-PL" dirty="0" smtClean="0">
                <a:latin typeface="Trebuchet MS" pitchFamily="34" charset="0"/>
              </a:rPr>
              <a:t>liczbę </a:t>
            </a:r>
            <a:endParaRPr lang="pl-PL" dirty="0">
              <a:latin typeface="Trebuchet MS" pitchFamily="34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181600" y="3200400"/>
            <a:ext cx="9906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/>
              <a:t>Iloraz: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5181600" y="4191000"/>
            <a:ext cx="12192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Reszta:</a:t>
            </a:r>
          </a:p>
        </p:txBody>
      </p:sp>
      <p:sp>
        <p:nvSpPr>
          <p:cNvPr id="3089" name="AutoShape 17"/>
          <p:cNvSpPr>
            <a:spLocks noChangeArrowheads="1"/>
          </p:cNvSpPr>
          <p:nvPr/>
        </p:nvSpPr>
        <p:spPr bwMode="auto">
          <a:xfrm>
            <a:off x="6553200" y="4038600"/>
            <a:ext cx="900000" cy="6840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6858000" y="41910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 smtClean="0"/>
              <a:t>0</a:t>
            </a:r>
            <a:endParaRPr lang="pl-PL" dirty="0"/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5181600" y="5562600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Wynik:</a:t>
            </a:r>
          </a:p>
        </p:txBody>
      </p:sp>
      <p:sp>
        <p:nvSpPr>
          <p:cNvPr id="3094" name="AutoShape 22"/>
          <p:cNvSpPr>
            <a:spLocks noChangeArrowheads="1"/>
          </p:cNvSpPr>
          <p:nvPr/>
        </p:nvSpPr>
        <p:spPr bwMode="auto">
          <a:xfrm>
            <a:off x="374073" y="3142673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095" name="AutoShape 23"/>
          <p:cNvSpPr>
            <a:spLocks noChangeArrowheads="1"/>
          </p:cNvSpPr>
          <p:nvPr/>
        </p:nvSpPr>
        <p:spPr bwMode="auto">
          <a:xfrm>
            <a:off x="374073" y="3657598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096" name="AutoShape 24"/>
          <p:cNvSpPr>
            <a:spLocks noChangeArrowheads="1"/>
          </p:cNvSpPr>
          <p:nvPr/>
        </p:nvSpPr>
        <p:spPr bwMode="auto">
          <a:xfrm>
            <a:off x="374073" y="4508500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219600" y="1662954"/>
            <a:ext cx="2304256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 smtClean="0"/>
              <a:t>Dana liczba: 136</a:t>
            </a:r>
            <a:endParaRPr lang="pl-PL" dirty="0"/>
          </a:p>
        </p:txBody>
      </p:sp>
      <p:sp>
        <p:nvSpPr>
          <p:cNvPr id="3088" name="AutoShape 16"/>
          <p:cNvSpPr>
            <a:spLocks noChangeArrowheads="1"/>
          </p:cNvSpPr>
          <p:nvPr/>
        </p:nvSpPr>
        <p:spPr bwMode="auto">
          <a:xfrm>
            <a:off x="6553200" y="3048000"/>
            <a:ext cx="900000" cy="6840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06996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080" grpId="0"/>
      <p:bldP spid="3082" grpId="0"/>
      <p:bldP spid="3094" grpId="0" animBg="1"/>
      <p:bldP spid="3095" grpId="0" animBg="1"/>
      <p:bldP spid="3096" grpId="0" animBg="1"/>
      <p:bldP spid="308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6934200" y="5562600"/>
            <a:ext cx="1752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/>
            <a:r>
              <a:rPr lang="pl-PL" dirty="0" smtClean="0"/>
              <a:t>001000</a:t>
            </a:r>
            <a:endParaRPr lang="pl-PL" dirty="0"/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6944235" y="5567362"/>
            <a:ext cx="1752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/>
            <a:r>
              <a:rPr lang="pl-PL" dirty="0" smtClean="0"/>
              <a:t>0001000</a:t>
            </a:r>
            <a:endParaRPr lang="pl-PL" dirty="0"/>
          </a:p>
        </p:txBody>
      </p:sp>
      <p:pic>
        <p:nvPicPr>
          <p:cNvPr id="3107" name="Picture 3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6000" y="3042337"/>
            <a:ext cx="9144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Grupa 1"/>
          <p:cNvGrpSpPr/>
          <p:nvPr/>
        </p:nvGrpSpPr>
        <p:grpSpPr>
          <a:xfrm>
            <a:off x="6553200" y="1600200"/>
            <a:ext cx="900000" cy="684000"/>
            <a:chOff x="6553200" y="1600200"/>
            <a:chExt cx="900000" cy="684000"/>
          </a:xfrm>
        </p:grpSpPr>
        <p:sp>
          <p:nvSpPr>
            <p:cNvPr id="3087" name="AutoShape 15"/>
            <p:cNvSpPr>
              <a:spLocks noChangeArrowheads="1"/>
            </p:cNvSpPr>
            <p:nvPr/>
          </p:nvSpPr>
          <p:spPr bwMode="auto">
            <a:xfrm>
              <a:off x="6553200" y="1600200"/>
              <a:ext cx="900000" cy="684000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3076" name="Text Box 4"/>
            <p:cNvSpPr txBox="1">
              <a:spLocks noChangeArrowheads="1"/>
            </p:cNvSpPr>
            <p:nvPr/>
          </p:nvSpPr>
          <p:spPr bwMode="auto">
            <a:xfrm>
              <a:off x="6858000" y="1752200"/>
              <a:ext cx="5952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dirty="0"/>
                <a:t>2</a:t>
              </a:r>
            </a:p>
          </p:txBody>
        </p:sp>
      </p:grpSp>
      <p:grpSp>
        <p:nvGrpSpPr>
          <p:cNvPr id="36" name="Grupa 35"/>
          <p:cNvGrpSpPr/>
          <p:nvPr/>
        </p:nvGrpSpPr>
        <p:grpSpPr>
          <a:xfrm>
            <a:off x="6553200" y="1590278"/>
            <a:ext cx="900000" cy="684000"/>
            <a:chOff x="6553200" y="1600200"/>
            <a:chExt cx="900000" cy="684000"/>
          </a:xfrm>
        </p:grpSpPr>
        <p:sp>
          <p:nvSpPr>
            <p:cNvPr id="37" name="AutoShape 15"/>
            <p:cNvSpPr>
              <a:spLocks noChangeArrowheads="1"/>
            </p:cNvSpPr>
            <p:nvPr/>
          </p:nvSpPr>
          <p:spPr bwMode="auto">
            <a:xfrm>
              <a:off x="6553200" y="1600200"/>
              <a:ext cx="900000" cy="684000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l-PL"/>
            </a:p>
          </p:txBody>
        </p:sp>
        <p:sp>
          <p:nvSpPr>
            <p:cNvPr id="38" name="Text Box 4"/>
            <p:cNvSpPr txBox="1">
              <a:spLocks noChangeArrowheads="1"/>
            </p:cNvSpPr>
            <p:nvPr/>
          </p:nvSpPr>
          <p:spPr bwMode="auto">
            <a:xfrm>
              <a:off x="6858000" y="1752200"/>
              <a:ext cx="5952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dirty="0" smtClean="0"/>
                <a:t>1</a:t>
              </a:r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Algorytm </a:t>
            </a:r>
            <a:r>
              <a:rPr lang="pl-PL" dirty="0" smtClean="0"/>
              <a:t>zamiany</a:t>
            </a:r>
            <a:endParaRPr lang="pl-PL" dirty="0"/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6858000" y="3200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 smtClean="0"/>
              <a:t>1</a:t>
            </a:r>
            <a:endParaRPr lang="pl-PL" dirty="0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5181600" y="1752600"/>
            <a:ext cx="11430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/>
              <a:t>Liczba: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907473" y="2420142"/>
            <a:ext cx="4191000" cy="2474913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-18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itchFamily="18" charset="-18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-18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-18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-1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-18"/>
              </a:defRPr>
            </a:lvl9pPr>
          </a:lstStyle>
          <a:p>
            <a:pPr>
              <a:spcBef>
                <a:spcPct val="50000"/>
              </a:spcBef>
            </a:pPr>
            <a:r>
              <a:rPr lang="pl-PL" dirty="0">
                <a:latin typeface="Trebuchet MS" pitchFamily="34" charset="0"/>
              </a:rPr>
              <a:t>Dopóki liczba &gt; 0 powtarzaj:</a:t>
            </a: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pl-PL" dirty="0">
                <a:latin typeface="Trebuchet MS" pitchFamily="34" charset="0"/>
              </a:rPr>
              <a:t>podziel liczbę przez </a:t>
            </a:r>
            <a:r>
              <a:rPr lang="pl-PL" dirty="0" smtClean="0">
                <a:latin typeface="Trebuchet MS" pitchFamily="34" charset="0"/>
              </a:rPr>
              <a:t>dwa</a:t>
            </a:r>
            <a:endParaRPr lang="pl-PL" dirty="0">
              <a:latin typeface="Trebuchet MS" pitchFamily="34" charset="0"/>
            </a:endParaRP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pl-PL" dirty="0">
                <a:latin typeface="Trebuchet MS" pitchFamily="34" charset="0"/>
              </a:rPr>
              <a:t>zapisz resztę z dzielenia na początek </a:t>
            </a:r>
            <a:r>
              <a:rPr lang="pl-PL" dirty="0" smtClean="0">
                <a:latin typeface="Trebuchet MS" pitchFamily="34" charset="0"/>
              </a:rPr>
              <a:t>wyniku</a:t>
            </a:r>
            <a:endParaRPr lang="pl-PL" dirty="0">
              <a:latin typeface="Trebuchet MS" pitchFamily="34" charset="0"/>
            </a:endParaRP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pl-PL" dirty="0">
                <a:latin typeface="Trebuchet MS" pitchFamily="34" charset="0"/>
              </a:rPr>
              <a:t>weź iloraz za </a:t>
            </a:r>
            <a:r>
              <a:rPr lang="pl-PL" dirty="0" smtClean="0">
                <a:latin typeface="Trebuchet MS" pitchFamily="34" charset="0"/>
              </a:rPr>
              <a:t>liczbę </a:t>
            </a:r>
            <a:endParaRPr lang="pl-PL" dirty="0">
              <a:latin typeface="Trebuchet MS" pitchFamily="34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181600" y="3200400"/>
            <a:ext cx="9906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/>
              <a:t>Iloraz: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5181600" y="4191000"/>
            <a:ext cx="12192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Reszta:</a:t>
            </a:r>
          </a:p>
        </p:txBody>
      </p:sp>
      <p:sp>
        <p:nvSpPr>
          <p:cNvPr id="3089" name="AutoShape 17"/>
          <p:cNvSpPr>
            <a:spLocks noChangeArrowheads="1"/>
          </p:cNvSpPr>
          <p:nvPr/>
        </p:nvSpPr>
        <p:spPr bwMode="auto">
          <a:xfrm>
            <a:off x="6553200" y="4038600"/>
            <a:ext cx="900000" cy="6840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6858000" y="41910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 smtClean="0"/>
              <a:t>0</a:t>
            </a:r>
            <a:endParaRPr lang="pl-PL" dirty="0"/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5181600" y="5562600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Wynik:</a:t>
            </a:r>
          </a:p>
        </p:txBody>
      </p:sp>
      <p:sp>
        <p:nvSpPr>
          <p:cNvPr id="3094" name="AutoShape 22"/>
          <p:cNvSpPr>
            <a:spLocks noChangeArrowheads="1"/>
          </p:cNvSpPr>
          <p:nvPr/>
        </p:nvSpPr>
        <p:spPr bwMode="auto">
          <a:xfrm>
            <a:off x="374073" y="3142673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095" name="AutoShape 23"/>
          <p:cNvSpPr>
            <a:spLocks noChangeArrowheads="1"/>
          </p:cNvSpPr>
          <p:nvPr/>
        </p:nvSpPr>
        <p:spPr bwMode="auto">
          <a:xfrm>
            <a:off x="374073" y="3657598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096" name="AutoShape 24"/>
          <p:cNvSpPr>
            <a:spLocks noChangeArrowheads="1"/>
          </p:cNvSpPr>
          <p:nvPr/>
        </p:nvSpPr>
        <p:spPr bwMode="auto">
          <a:xfrm>
            <a:off x="374073" y="4508500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219600" y="1662954"/>
            <a:ext cx="2304256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 smtClean="0"/>
              <a:t>Dana liczba: 136</a:t>
            </a:r>
            <a:endParaRPr lang="pl-PL" dirty="0"/>
          </a:p>
        </p:txBody>
      </p:sp>
      <p:sp>
        <p:nvSpPr>
          <p:cNvPr id="3088" name="AutoShape 16"/>
          <p:cNvSpPr>
            <a:spLocks noChangeArrowheads="1"/>
          </p:cNvSpPr>
          <p:nvPr/>
        </p:nvSpPr>
        <p:spPr bwMode="auto">
          <a:xfrm>
            <a:off x="6553200" y="3048000"/>
            <a:ext cx="900000" cy="6840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8358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080" grpId="0"/>
      <p:bldP spid="3082" grpId="0"/>
      <p:bldP spid="3094" grpId="0" animBg="1"/>
      <p:bldP spid="3095" grpId="0" animBg="1"/>
      <p:bldP spid="3096" grpId="0" animBg="1"/>
      <p:bldP spid="308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ształt fali">
  <a:themeElements>
    <a:clrScheme name="Kształt fal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Kształt fal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ształt fal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1225</TotalTime>
  <Words>411</Words>
  <Application>Microsoft Office PowerPoint</Application>
  <PresentationFormat>Pokaz na ekranie (4:3)</PresentationFormat>
  <Paragraphs>147</Paragraphs>
  <Slides>12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3" baseType="lpstr">
      <vt:lpstr>Kształt fali</vt:lpstr>
      <vt:lpstr>Algorytm zamiany liczby zapisanej  w systemie dziesiętnym na liczbę w systemie dwójkowym  </vt:lpstr>
      <vt:lpstr>Algorytm zamiany - specyfikacja</vt:lpstr>
      <vt:lpstr>Algorytm zamiany</vt:lpstr>
      <vt:lpstr>Algorytm zamiany</vt:lpstr>
      <vt:lpstr>Algorytm zamiany</vt:lpstr>
      <vt:lpstr>Algorytm zamiany</vt:lpstr>
      <vt:lpstr>Algorytm zamiany</vt:lpstr>
      <vt:lpstr>Algorytm zamiany</vt:lpstr>
      <vt:lpstr>Algorytm zamiany</vt:lpstr>
      <vt:lpstr>Algorytm zamiany</vt:lpstr>
      <vt:lpstr>Algorytm zamiany</vt:lpstr>
      <vt:lpstr>Prezentacja programu PowerPoint</vt:lpstr>
    </vt:vector>
  </TitlesOfParts>
  <Company>IIUWr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Algorytm zamiany liczby dziesiętnej</dc:title>
  <dc:creator>Ewa Kołczyk</dc:creator>
  <cp:lastModifiedBy>Ewa Kołczyk</cp:lastModifiedBy>
  <cp:revision>33</cp:revision>
  <dcterms:created xsi:type="dcterms:W3CDTF">2002-05-17T11:42:29Z</dcterms:created>
  <dcterms:modified xsi:type="dcterms:W3CDTF">2011-08-04T13:27:19Z</dcterms:modified>
</cp:coreProperties>
</file>