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7"/>
  </p:notesMasterIdLst>
  <p:sldIdLst>
    <p:sldId id="274" r:id="rId2"/>
    <p:sldId id="276" r:id="rId3"/>
    <p:sldId id="277" r:id="rId4"/>
    <p:sldId id="271" r:id="rId5"/>
    <p:sldId id="273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020CD6-4EE7-4ED7-B540-D125FBECE4D2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D79DD-CD3A-41BF-87C1-E9992E003C3E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539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080704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6067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353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78709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357615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400649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87000313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9390472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pPr eaLnBrk="1" latinLnBrk="0" hangingPunct="1"/>
            <a:r>
              <a:rPr lang="pl-PL" smtClean="0"/>
              <a:t>Kliknij, aby edytować styl</a:t>
            </a:r>
            <a:endParaRPr/>
          </a:p>
        </p:txBody>
      </p:sp>
      <p:sp>
        <p:nvSpPr>
          <p:cNvPr id="3" name="Rectangl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606EA6-EFEA-4C30-9264-4F9291A5780D}" type="datetime1">
              <a:rPr lang="pl-PL"/>
              <a:pPr/>
              <a:t>2015-09-10</a:t>
            </a:fld>
            <a:endParaRPr kumimoji="0" lang="pl-PL"/>
          </a:p>
        </p:txBody>
      </p:sp>
      <p:sp>
        <p:nvSpPr>
          <p:cNvPr id="4" name="Rectangl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kumimoji="0" lang="pl-PL"/>
          </a:p>
        </p:txBody>
      </p:sp>
      <p:sp>
        <p:nvSpPr>
          <p:cNvPr id="5" name="Rectangl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ctr"/>
            <a:fld id="{8F82E0A0-C266-4798-8C8F-B9F91E9DA37E}" type="slidenum">
              <a:rPr kumimoji="0" lang="pl-PL" sz="1400" b="1">
                <a:solidFill>
                  <a:srgbClr val="FFFFFF"/>
                </a:solidFill>
              </a:rPr>
              <a:pPr algn="ctr"/>
              <a:t>‹#›</a:t>
            </a:fld>
            <a:endParaRPr kumimoji="0" lang="pl-PL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803400"/>
            <a:ext cx="8153400" cy="4368800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840014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3741982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4823452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3907797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9555971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4331700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0183766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23702669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3899690"/>
      </p:ext>
    </p:extLst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6D2B4-5E3A-42C7-BC36-C0834917D0FC}" type="datetimeFigureOut">
              <a:rPr lang="pl-PL" smtClean="0"/>
              <a:pPr/>
              <a:t>2015-09-10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1DF460D-CD8F-4350-956E-6032ECA48B7B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927980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System binarny</a:t>
            </a:r>
            <a:endParaRPr lang="pl-PL" dirty="0"/>
          </a:p>
        </p:txBody>
      </p:sp>
      <p:sp>
        <p:nvSpPr>
          <p:cNvPr id="5" name="Podtytuł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Podstawowe zamiany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17944501"/>
      </p:ext>
    </p:extLst>
  </p:cSld>
  <p:clrMapOvr>
    <a:masterClrMapping/>
  </p:clrMapOvr>
  <p:transition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4000" b="1" dirty="0">
                <a:solidFill>
                  <a:srgbClr val="C00000"/>
                </a:solidFill>
              </a:rPr>
              <a:t>System </a:t>
            </a:r>
            <a:r>
              <a:rPr sz="4000" b="1" dirty="0" err="1">
                <a:solidFill>
                  <a:srgbClr val="C00000"/>
                </a:solidFill>
              </a:rPr>
              <a:t>dwójkowy</a:t>
            </a:r>
            <a:endParaRPr lang="pl-PL" sz="40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sz="3200" dirty="0" smtClean="0"/>
              <a:t>Jest </a:t>
            </a:r>
            <a:r>
              <a:rPr sz="3200" b="1" dirty="0" err="1" smtClean="0"/>
              <a:t>pozycyjnym</a:t>
            </a:r>
            <a:r>
              <a:rPr sz="3200" b="1" dirty="0" smtClean="0"/>
              <a:t> </a:t>
            </a:r>
            <a:r>
              <a:rPr sz="3200" dirty="0" err="1" smtClean="0"/>
              <a:t>systemem</a:t>
            </a:r>
            <a:r>
              <a:rPr sz="3200" dirty="0" smtClean="0"/>
              <a:t> </a:t>
            </a:r>
            <a:r>
              <a:rPr sz="3200" dirty="0" err="1" smtClean="0"/>
              <a:t>liczbowym</a:t>
            </a:r>
            <a:r>
              <a:rPr sz="3200" dirty="0" smtClean="0"/>
              <a:t>, w </a:t>
            </a:r>
            <a:r>
              <a:rPr sz="3200" dirty="0" err="1" smtClean="0"/>
              <a:t>którym</a:t>
            </a:r>
            <a:r>
              <a:rPr sz="3200" dirty="0" smtClean="0"/>
              <a:t> </a:t>
            </a:r>
            <a:r>
              <a:rPr sz="3200" b="1" dirty="0" err="1" smtClean="0"/>
              <a:t>podstawą</a:t>
            </a:r>
            <a:r>
              <a:rPr sz="3200" dirty="0" smtClean="0"/>
              <a:t> jest </a:t>
            </a:r>
            <a:r>
              <a:rPr sz="3200" b="1" dirty="0" err="1" smtClean="0"/>
              <a:t>liczba</a:t>
            </a:r>
            <a:r>
              <a:rPr sz="3200" b="1" dirty="0" smtClean="0"/>
              <a:t> 2</a:t>
            </a:r>
            <a:r>
              <a:rPr sz="3200" dirty="0" smtClean="0"/>
              <a:t>. </a:t>
            </a:r>
          </a:p>
          <a:p>
            <a:r>
              <a:rPr sz="3200" dirty="0" smtClean="0"/>
              <a:t>Do </a:t>
            </a:r>
            <a:r>
              <a:rPr sz="3200" dirty="0" err="1" smtClean="0"/>
              <a:t>zapisu</a:t>
            </a:r>
            <a:r>
              <a:rPr sz="3200" dirty="0" smtClean="0"/>
              <a:t> </a:t>
            </a:r>
            <a:r>
              <a:rPr sz="3200" dirty="0" err="1" smtClean="0"/>
              <a:t>liczby</a:t>
            </a:r>
            <a:r>
              <a:rPr sz="3200" dirty="0" smtClean="0"/>
              <a:t> </a:t>
            </a:r>
            <a:r>
              <a:rPr sz="3200" dirty="0" err="1" smtClean="0"/>
              <a:t>potrzebne</a:t>
            </a:r>
            <a:r>
              <a:rPr sz="3200" dirty="0" smtClean="0"/>
              <a:t> </a:t>
            </a:r>
            <a:r>
              <a:rPr sz="3200" dirty="0" err="1" smtClean="0"/>
              <a:t>są</a:t>
            </a:r>
            <a:r>
              <a:rPr sz="3200" dirty="0" smtClean="0"/>
              <a:t> </a:t>
            </a:r>
            <a:r>
              <a:rPr sz="3200" b="1" dirty="0" err="1" smtClean="0"/>
              <a:t>tylko</a:t>
            </a:r>
            <a:r>
              <a:rPr sz="3200" dirty="0" smtClean="0"/>
              <a:t> </a:t>
            </a:r>
            <a:r>
              <a:rPr sz="3200" b="1" dirty="0" err="1" smtClean="0"/>
              <a:t>dwie</a:t>
            </a:r>
            <a:r>
              <a:rPr sz="3200" b="1" dirty="0" smtClean="0"/>
              <a:t> </a:t>
            </a:r>
            <a:r>
              <a:rPr sz="3200" b="1" dirty="0" err="1" smtClean="0"/>
              <a:t>cyfry</a:t>
            </a:r>
            <a:r>
              <a:rPr lang="pl-PL" sz="3200" b="1" dirty="0" smtClean="0"/>
              <a:t>:</a:t>
            </a:r>
            <a:r>
              <a:rPr sz="3200" b="1" dirty="0" smtClean="0"/>
              <a:t> </a:t>
            </a:r>
            <a:endParaRPr sz="3200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sz="3200" b="1" dirty="0" smtClean="0"/>
              <a:t>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sz="3200" b="1" dirty="0" smtClean="0"/>
              <a:t>1</a:t>
            </a:r>
          </a:p>
          <a:p>
            <a:pPr lvl="1">
              <a:buNone/>
            </a:pPr>
            <a:endParaRPr sz="3200" dirty="0" smtClean="0"/>
          </a:p>
        </p:txBody>
      </p:sp>
    </p:spTree>
    <p:extLst>
      <p:ext uri="{BB962C8B-B14F-4D97-AF65-F5344CB8AC3E}">
        <p14:creationId xmlns:p14="http://schemas.microsoft.com/office/powerpoint/2010/main" val="92694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09600" y="624110"/>
            <a:ext cx="7924800" cy="1280890"/>
          </a:xfrm>
        </p:spPr>
        <p:txBody>
          <a:bodyPr>
            <a:normAutofit/>
          </a:bodyPr>
          <a:lstStyle/>
          <a:p>
            <a:pPr algn="ctr"/>
            <a:r>
              <a:rPr sz="4000" b="1" dirty="0" err="1">
                <a:solidFill>
                  <a:srgbClr val="C00000"/>
                </a:solidFill>
              </a:rPr>
              <a:t>Zapis</a:t>
            </a:r>
            <a:endParaRPr lang="pl-PL" sz="40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sz="3200" dirty="0" smtClean="0"/>
              <a:t>(101011)</a:t>
            </a:r>
            <a:r>
              <a:rPr sz="3200" baseline="-25000" dirty="0" smtClean="0"/>
              <a:t>2</a:t>
            </a:r>
            <a:r>
              <a:rPr sz="3200" dirty="0" smtClean="0"/>
              <a:t> </a:t>
            </a:r>
            <a:r>
              <a:rPr lang="pl-PL" sz="3200" dirty="0" smtClean="0"/>
              <a:t>–</a:t>
            </a:r>
            <a:r>
              <a:rPr sz="3200" dirty="0" smtClean="0"/>
              <a:t> system </a:t>
            </a:r>
            <a:r>
              <a:rPr sz="3200" dirty="0" err="1" smtClean="0"/>
              <a:t>dwójkowy</a:t>
            </a:r>
            <a:endParaRPr sz="3200" dirty="0" smtClean="0"/>
          </a:p>
          <a:p>
            <a:r>
              <a:rPr lang="pl-PL" sz="3200" dirty="0" smtClean="0"/>
              <a:t>101011</a:t>
            </a:r>
            <a:r>
              <a:rPr lang="pl-PL" sz="3200" baseline="-25000" dirty="0" smtClean="0"/>
              <a:t>(2)</a:t>
            </a:r>
            <a:endParaRPr sz="3200" baseline="-25000" dirty="0" smtClean="0"/>
          </a:p>
          <a:p>
            <a:r>
              <a:rPr sz="3200" dirty="0" smtClean="0"/>
              <a:t>(30)</a:t>
            </a:r>
            <a:r>
              <a:rPr sz="3200" baseline="-25000" dirty="0" smtClean="0"/>
              <a:t>10</a:t>
            </a:r>
            <a:r>
              <a:rPr sz="3200" dirty="0" smtClean="0"/>
              <a:t> </a:t>
            </a:r>
            <a:r>
              <a:rPr lang="pl-PL" sz="3200" dirty="0" smtClean="0"/>
              <a:t>–</a:t>
            </a:r>
            <a:r>
              <a:rPr sz="3200" dirty="0" smtClean="0"/>
              <a:t> system </a:t>
            </a:r>
            <a:r>
              <a:rPr sz="3200" dirty="0" err="1" smtClean="0"/>
              <a:t>dziesiętny</a:t>
            </a:r>
            <a:endParaRPr sz="3200" dirty="0" smtClean="0"/>
          </a:p>
          <a:p>
            <a:r>
              <a:rPr lang="pl-PL" sz="3200" dirty="0" smtClean="0"/>
              <a:t>30</a:t>
            </a:r>
            <a:r>
              <a:rPr lang="pl-PL" sz="3200" baseline="-25000" dirty="0" smtClean="0"/>
              <a:t>(10)</a:t>
            </a:r>
            <a:endParaRPr sz="3200" dirty="0" smtClean="0"/>
          </a:p>
          <a:p>
            <a:endParaRPr lang="pl-PL" sz="3200" baseline="-25000" dirty="0"/>
          </a:p>
        </p:txBody>
      </p:sp>
    </p:spTree>
    <p:extLst>
      <p:ext uri="{BB962C8B-B14F-4D97-AF65-F5344CB8AC3E}">
        <p14:creationId xmlns:p14="http://schemas.microsoft.com/office/powerpoint/2010/main" val="188676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624110"/>
            <a:ext cx="7272807" cy="1280890"/>
          </a:xfrm>
        </p:spPr>
        <p:txBody>
          <a:bodyPr>
            <a:normAutofit/>
          </a:bodyPr>
          <a:lstStyle/>
          <a:p>
            <a:pPr lvl="0"/>
            <a:r>
              <a:rPr lang="pl-PL" sz="3200" b="1" dirty="0" smtClean="0">
                <a:solidFill>
                  <a:srgbClr val="C00000"/>
                </a:solidFill>
                <a:effectLst/>
              </a:rPr>
              <a:t>Przykład </a:t>
            </a:r>
            <a:r>
              <a:rPr lang="pl-PL" sz="3200" b="1" dirty="0">
                <a:solidFill>
                  <a:srgbClr val="C00000"/>
                </a:solidFill>
                <a:effectLst/>
              </a:rPr>
              <a:t>zamiany liczby 11010011</a:t>
            </a:r>
            <a:r>
              <a:rPr lang="pl-PL" sz="3200" b="1" baseline="-25000" dirty="0">
                <a:solidFill>
                  <a:srgbClr val="C00000"/>
                </a:solidFill>
                <a:effectLst/>
              </a:rPr>
              <a:t>(2) </a:t>
            </a:r>
            <a:r>
              <a:rPr lang="pl-PL" sz="3200" b="1" dirty="0">
                <a:solidFill>
                  <a:srgbClr val="C00000"/>
                </a:solidFill>
                <a:effectLst/>
              </a:rPr>
              <a:t>na </a:t>
            </a:r>
            <a:r>
              <a:rPr lang="pl-PL" sz="3200" b="1" dirty="0" smtClean="0">
                <a:solidFill>
                  <a:srgbClr val="C00000"/>
                </a:solidFill>
                <a:effectLst/>
              </a:rPr>
              <a:t>postać dziesiętną</a:t>
            </a:r>
            <a:endParaRPr lang="pl-PL" sz="32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4096" y="1447800"/>
            <a:ext cx="8460432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pl-PL" sz="1800" dirty="0" smtClean="0"/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endParaRPr lang="pl-PL" sz="1800" dirty="0"/>
          </a:p>
          <a:p>
            <a:pPr marL="82296" indent="0">
              <a:buNone/>
            </a:pPr>
            <a:endParaRPr lang="pl-PL" sz="1800" dirty="0" smtClean="0"/>
          </a:p>
          <a:p>
            <a:pPr marL="82296" indent="0">
              <a:buNone/>
            </a:pPr>
            <a:endParaRPr lang="pl-PL" sz="1800" dirty="0"/>
          </a:p>
          <a:p>
            <a:pPr marL="82296" indent="0">
              <a:buNone/>
            </a:pPr>
            <a:endParaRPr lang="pl-PL" sz="1800" b="1" dirty="0" smtClean="0"/>
          </a:p>
          <a:p>
            <a:pPr marL="82296" indent="0">
              <a:buNone/>
            </a:pPr>
            <a:r>
              <a:rPr lang="pl-PL" sz="2800" b="1" dirty="0" smtClean="0"/>
              <a:t>11010011</a:t>
            </a:r>
            <a:r>
              <a:rPr lang="pl-PL" sz="2800" baseline="-25000" dirty="0" smtClean="0"/>
              <a:t>(2</a:t>
            </a:r>
            <a:r>
              <a:rPr lang="pl-PL" sz="2800" baseline="-25000" dirty="0"/>
              <a:t>)</a:t>
            </a:r>
            <a:r>
              <a:rPr lang="pl-PL" sz="2800" b="1" dirty="0"/>
              <a:t>  </a:t>
            </a:r>
            <a:r>
              <a:rPr lang="pl-PL" sz="2800" b="1" dirty="0">
                <a:sym typeface="Wingdings"/>
              </a:rPr>
              <a:t></a:t>
            </a:r>
            <a:r>
              <a:rPr lang="pl-PL" sz="2800" b="1" dirty="0"/>
              <a:t>  </a:t>
            </a:r>
            <a:endParaRPr lang="pl-PL" sz="2800" b="1" dirty="0" smtClean="0"/>
          </a:p>
          <a:p>
            <a:pPr marL="82296" indent="0">
              <a:buNone/>
            </a:pPr>
            <a:r>
              <a:rPr lang="pl-PL" sz="2800" b="1" smtClean="0"/>
              <a:t>1</a:t>
            </a:r>
            <a:r>
              <a:rPr lang="pl-PL" sz="2800" dirty="0"/>
              <a:t> ·2</a:t>
            </a:r>
            <a:r>
              <a:rPr lang="pl-PL" sz="2800" baseline="30000" dirty="0"/>
              <a:t>7</a:t>
            </a:r>
            <a:r>
              <a:rPr lang="pl-PL" sz="2800" dirty="0"/>
              <a:t> + </a:t>
            </a:r>
            <a:r>
              <a:rPr lang="pl-PL" sz="2800" b="1" dirty="0"/>
              <a:t>1</a:t>
            </a:r>
            <a:r>
              <a:rPr lang="pl-PL" sz="2800" dirty="0"/>
              <a:t> ·2</a:t>
            </a:r>
            <a:r>
              <a:rPr lang="pl-PL" sz="2800" baseline="30000" dirty="0"/>
              <a:t>6</a:t>
            </a:r>
            <a:r>
              <a:rPr lang="pl-PL" sz="2800" dirty="0"/>
              <a:t> + </a:t>
            </a:r>
            <a:r>
              <a:rPr lang="pl-PL" sz="2800" b="1" dirty="0"/>
              <a:t>0</a:t>
            </a:r>
            <a:r>
              <a:rPr lang="pl-PL" sz="2800" dirty="0"/>
              <a:t> ·2</a:t>
            </a:r>
            <a:r>
              <a:rPr lang="pl-PL" sz="2800" baseline="30000" dirty="0"/>
              <a:t>5</a:t>
            </a:r>
            <a:r>
              <a:rPr lang="pl-PL" sz="2800" dirty="0"/>
              <a:t> + </a:t>
            </a:r>
            <a:r>
              <a:rPr lang="pl-PL" sz="2800" b="1" dirty="0"/>
              <a:t>1</a:t>
            </a:r>
            <a:r>
              <a:rPr lang="pl-PL" sz="2800" dirty="0"/>
              <a:t> ·2</a:t>
            </a:r>
            <a:r>
              <a:rPr lang="pl-PL" sz="2800" baseline="30000" dirty="0"/>
              <a:t>4</a:t>
            </a:r>
            <a:r>
              <a:rPr lang="pl-PL" sz="2800" dirty="0"/>
              <a:t> + </a:t>
            </a:r>
            <a:r>
              <a:rPr lang="pl-PL" sz="2800" b="1" dirty="0"/>
              <a:t>0</a:t>
            </a:r>
            <a:r>
              <a:rPr lang="pl-PL" sz="2800" dirty="0"/>
              <a:t> ·2</a:t>
            </a:r>
            <a:r>
              <a:rPr lang="pl-PL" sz="2800" baseline="30000" dirty="0"/>
              <a:t>3</a:t>
            </a:r>
            <a:r>
              <a:rPr lang="pl-PL" sz="2800" dirty="0"/>
              <a:t> + </a:t>
            </a:r>
            <a:r>
              <a:rPr lang="pl-PL" sz="2800" b="1" dirty="0"/>
              <a:t>0</a:t>
            </a:r>
            <a:r>
              <a:rPr lang="pl-PL" sz="2800" dirty="0"/>
              <a:t> ·2</a:t>
            </a:r>
            <a:r>
              <a:rPr lang="pl-PL" sz="2800" baseline="30000" dirty="0"/>
              <a:t>2</a:t>
            </a:r>
            <a:r>
              <a:rPr lang="pl-PL" sz="2800" dirty="0"/>
              <a:t> + </a:t>
            </a:r>
            <a:r>
              <a:rPr lang="pl-PL" sz="2800" b="1" dirty="0"/>
              <a:t>1</a:t>
            </a:r>
            <a:r>
              <a:rPr lang="pl-PL" sz="2800" dirty="0"/>
              <a:t> ·2</a:t>
            </a:r>
            <a:r>
              <a:rPr lang="pl-PL" sz="2800" baseline="30000" dirty="0"/>
              <a:t>1</a:t>
            </a:r>
            <a:r>
              <a:rPr lang="pl-PL" sz="2800" dirty="0"/>
              <a:t> +</a:t>
            </a:r>
            <a:r>
              <a:rPr lang="pl-PL" sz="2800"/>
              <a:t> </a:t>
            </a:r>
            <a:r>
              <a:rPr lang="pl-PL" sz="2800" smtClean="0"/>
              <a:t>+ </a:t>
            </a:r>
            <a:r>
              <a:rPr lang="pl-PL" sz="2800" b="1" smtClean="0"/>
              <a:t>1</a:t>
            </a:r>
            <a:r>
              <a:rPr lang="pl-PL" sz="2800" dirty="0"/>
              <a:t> ·2</a:t>
            </a:r>
            <a:r>
              <a:rPr lang="pl-PL" sz="2800" baseline="30000" dirty="0"/>
              <a:t>0</a:t>
            </a:r>
            <a:r>
              <a:rPr lang="pl-PL" sz="2800" dirty="0"/>
              <a:t> = 128 + 64 + 16 + 2 + 1 = </a:t>
            </a:r>
            <a:r>
              <a:rPr lang="pl-PL" sz="2800" b="1" dirty="0"/>
              <a:t>211</a:t>
            </a:r>
            <a:r>
              <a:rPr lang="pl-PL" sz="2800" baseline="-25000" dirty="0"/>
              <a:t>(10)</a:t>
            </a:r>
            <a:endParaRPr lang="pl-PL" sz="2800" dirty="0"/>
          </a:p>
          <a:p>
            <a:pPr marL="82296" indent="0">
              <a:buNone/>
            </a:pPr>
            <a:r>
              <a:rPr lang="pl-PL" sz="1800" dirty="0"/>
              <a:t> </a:t>
            </a: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7765005"/>
              </p:ext>
            </p:extLst>
          </p:nvPr>
        </p:nvGraphicFramePr>
        <p:xfrm>
          <a:off x="1331640" y="2564904"/>
          <a:ext cx="7072496" cy="1097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4062"/>
                <a:gridCol w="884062"/>
                <a:gridCol w="884062"/>
                <a:gridCol w="884062"/>
                <a:gridCol w="884062"/>
                <a:gridCol w="884062"/>
                <a:gridCol w="884062"/>
                <a:gridCol w="884062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0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1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0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0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2</a:t>
                      </a:r>
                      <a:r>
                        <a:rPr lang="pl-PL" sz="2400" baseline="30000" dirty="0">
                          <a:effectLst/>
                        </a:rPr>
                        <a:t>7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2</a:t>
                      </a:r>
                      <a:r>
                        <a:rPr lang="pl-PL" sz="2400" baseline="30000" dirty="0">
                          <a:effectLst/>
                        </a:rPr>
                        <a:t>6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2</a:t>
                      </a:r>
                      <a:r>
                        <a:rPr lang="pl-PL" sz="2400" baseline="30000">
                          <a:effectLst/>
                        </a:rPr>
                        <a:t>5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2</a:t>
                      </a:r>
                      <a:r>
                        <a:rPr lang="pl-PL" sz="2400" baseline="30000">
                          <a:effectLst/>
                        </a:rPr>
                        <a:t>4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2</a:t>
                      </a:r>
                      <a:r>
                        <a:rPr lang="pl-PL" sz="2400" baseline="30000">
                          <a:effectLst/>
                        </a:rPr>
                        <a:t>3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2</a:t>
                      </a:r>
                      <a:r>
                        <a:rPr lang="pl-PL" sz="2400" baseline="30000" dirty="0">
                          <a:effectLst/>
                        </a:rPr>
                        <a:t>2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2</a:t>
                      </a:r>
                      <a:r>
                        <a:rPr lang="pl-PL" sz="2400" baseline="30000" dirty="0">
                          <a:effectLst/>
                        </a:rPr>
                        <a:t>1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2</a:t>
                      </a:r>
                      <a:r>
                        <a:rPr lang="pl-PL" sz="2400" baseline="30000" dirty="0">
                          <a:effectLst/>
                        </a:rPr>
                        <a:t>0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128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64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32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16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8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4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>
                          <a:effectLst/>
                        </a:rPr>
                        <a:t>2</a:t>
                      </a:r>
                      <a:endParaRPr lang="pl-PL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2400" dirty="0">
                          <a:effectLst/>
                        </a:rPr>
                        <a:t>1</a:t>
                      </a:r>
                      <a:endParaRPr lang="pl-PL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065392"/>
      </p:ext>
    </p:extLst>
  </p:cSld>
  <p:clrMapOvr>
    <a:masterClrMapping/>
  </p:clrMapOvr>
  <p:transition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75656" y="624110"/>
            <a:ext cx="7272807" cy="1280890"/>
          </a:xfrm>
        </p:spPr>
        <p:txBody>
          <a:bodyPr>
            <a:normAutofit/>
          </a:bodyPr>
          <a:lstStyle/>
          <a:p>
            <a:pPr lvl="0"/>
            <a:r>
              <a:rPr lang="pl-PL" sz="3200" b="1" dirty="0" smtClean="0">
                <a:solidFill>
                  <a:srgbClr val="C00000"/>
                </a:solidFill>
              </a:rPr>
              <a:t>Przykład </a:t>
            </a:r>
            <a:r>
              <a:rPr lang="pl-PL" sz="3200" b="1" dirty="0">
                <a:solidFill>
                  <a:srgbClr val="C00000"/>
                </a:solidFill>
              </a:rPr>
              <a:t>zamiany liczby 90</a:t>
            </a:r>
            <a:r>
              <a:rPr lang="pl-PL" sz="3200" b="1" baseline="-25000" dirty="0">
                <a:solidFill>
                  <a:srgbClr val="C00000"/>
                </a:solidFill>
              </a:rPr>
              <a:t>(10)</a:t>
            </a:r>
            <a:r>
              <a:rPr lang="pl-PL" sz="3200" b="1" dirty="0">
                <a:solidFill>
                  <a:srgbClr val="C00000"/>
                </a:solidFill>
              </a:rPr>
              <a:t> </a:t>
            </a:r>
            <a:r>
              <a:rPr lang="pl-PL" sz="3200" b="1" dirty="0" smtClean="0">
                <a:solidFill>
                  <a:srgbClr val="C00000"/>
                </a:solidFill>
              </a:rPr>
              <a:t/>
            </a:r>
            <a:br>
              <a:rPr lang="pl-PL" sz="3200" b="1" dirty="0" smtClean="0">
                <a:solidFill>
                  <a:srgbClr val="C00000"/>
                </a:solidFill>
              </a:rPr>
            </a:br>
            <a:r>
              <a:rPr lang="pl-PL" sz="3200" b="1" dirty="0" smtClean="0">
                <a:solidFill>
                  <a:srgbClr val="C00000"/>
                </a:solidFill>
              </a:rPr>
              <a:t>na </a:t>
            </a:r>
            <a:r>
              <a:rPr lang="pl-PL" sz="3200" b="1" dirty="0">
                <a:solidFill>
                  <a:srgbClr val="C00000"/>
                </a:solidFill>
              </a:rPr>
              <a:t>postać </a:t>
            </a:r>
            <a:r>
              <a:rPr lang="pl-PL" sz="3200" b="1" dirty="0" smtClean="0">
                <a:solidFill>
                  <a:srgbClr val="C00000"/>
                </a:solidFill>
              </a:rPr>
              <a:t>dwójkową (binarną)</a:t>
            </a:r>
            <a:endParaRPr lang="pl-PL" sz="3200" b="1" dirty="0">
              <a:solidFill>
                <a:srgbClr val="C00000"/>
              </a:solidFill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864096" y="1447800"/>
            <a:ext cx="8460432" cy="4800600"/>
          </a:xfrm>
        </p:spPr>
        <p:txBody>
          <a:bodyPr>
            <a:normAutofit/>
          </a:bodyPr>
          <a:lstStyle/>
          <a:p>
            <a:pPr marL="82296" indent="0">
              <a:buNone/>
            </a:pPr>
            <a:endParaRPr lang="pl-PL" sz="1800" dirty="0" smtClean="0"/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endParaRPr lang="pl-PL" sz="1800" dirty="0"/>
          </a:p>
          <a:p>
            <a:pPr marL="82296" indent="0">
              <a:buNone/>
            </a:pPr>
            <a:endParaRPr lang="pl-PL" sz="1800" dirty="0" smtClean="0"/>
          </a:p>
          <a:p>
            <a:pPr marL="82296" indent="0">
              <a:buNone/>
            </a:pPr>
            <a:endParaRPr lang="pl-PL" sz="1800" dirty="0"/>
          </a:p>
          <a:p>
            <a:pPr marL="82296" indent="0">
              <a:buNone/>
            </a:pPr>
            <a:endParaRPr lang="pl-PL" sz="1800" b="1" dirty="0" smtClean="0"/>
          </a:p>
          <a:p>
            <a:pPr marL="82296" indent="0">
              <a:buNone/>
            </a:pPr>
            <a:endParaRPr lang="pl-PL" sz="1800" dirty="0"/>
          </a:p>
          <a:p>
            <a:pPr marL="82296" indent="0">
              <a:buNone/>
            </a:pPr>
            <a:r>
              <a:rPr lang="pl-PL" sz="1800" dirty="0" smtClean="0"/>
              <a:t>						</a:t>
            </a:r>
          </a:p>
          <a:p>
            <a:pPr marL="82296" indent="0">
              <a:buNone/>
            </a:pPr>
            <a:endParaRPr lang="pl-PL" dirty="0"/>
          </a:p>
          <a:p>
            <a:pPr marL="82296" indent="0">
              <a:buNone/>
            </a:pPr>
            <a:endParaRPr lang="pl-PL" sz="1800" dirty="0" smtClean="0"/>
          </a:p>
          <a:p>
            <a:pPr marL="82296" indent="0">
              <a:buNone/>
            </a:pPr>
            <a:r>
              <a:rPr lang="pl-PL" dirty="0"/>
              <a:t>	</a:t>
            </a:r>
            <a:r>
              <a:rPr lang="pl-PL" dirty="0" smtClean="0"/>
              <a:t>						</a:t>
            </a:r>
            <a:r>
              <a:rPr lang="pl-PL" u="sng" dirty="0" smtClean="0"/>
              <a:t>rozwiązanie:</a:t>
            </a:r>
            <a:r>
              <a:rPr lang="pl-PL" sz="1800" dirty="0"/>
              <a:t> </a:t>
            </a:r>
            <a:r>
              <a:rPr lang="pl-PL" sz="1800" dirty="0" smtClean="0"/>
              <a:t>  </a:t>
            </a:r>
            <a:r>
              <a:rPr lang="pl-PL" b="1" dirty="0" smtClean="0"/>
              <a:t>90</a:t>
            </a:r>
            <a:r>
              <a:rPr lang="pl-PL" b="1" baseline="-25000" dirty="0" smtClean="0"/>
              <a:t>(10</a:t>
            </a:r>
            <a:r>
              <a:rPr lang="pl-PL" b="1" baseline="-25000" dirty="0"/>
              <a:t>)  </a:t>
            </a:r>
            <a:r>
              <a:rPr lang="pl-PL" b="1" dirty="0"/>
              <a:t>= 1011010</a:t>
            </a:r>
            <a:r>
              <a:rPr lang="pl-PL" b="1" baseline="-25000" dirty="0"/>
              <a:t>(2)</a:t>
            </a:r>
          </a:p>
          <a:p>
            <a:pPr marL="82296" indent="0">
              <a:buNone/>
            </a:pPr>
            <a:endParaRPr lang="pl-PL" sz="1800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147271"/>
              </p:ext>
            </p:extLst>
          </p:nvPr>
        </p:nvGraphicFramePr>
        <p:xfrm>
          <a:off x="2051721" y="2211275"/>
          <a:ext cx="5112567" cy="2743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60173"/>
                <a:gridCol w="1968218"/>
                <a:gridCol w="1584176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b="1" dirty="0">
                          <a:effectLst/>
                        </a:rPr>
                        <a:t>Działanie</a:t>
                      </a:r>
                      <a:endParaRPr lang="pl-PL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b="1" dirty="0">
                          <a:effectLst/>
                        </a:rPr>
                        <a:t>Część całkowita</a:t>
                      </a:r>
                      <a:endParaRPr lang="pl-PL" sz="20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000" b="1" dirty="0" smtClean="0">
                          <a:effectLst/>
                        </a:rPr>
                        <a:t>Reszta </a:t>
                      </a:r>
                      <a:endParaRPr lang="pl-PL" sz="2000" b="1" dirty="0">
                        <a:effectLst/>
                        <a:latin typeface="Times New Roman"/>
                      </a:endParaRPr>
                    </a:p>
                  </a:txBody>
                  <a:tcPr marL="44450" marR="4445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90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45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>
                          <a:effectLst/>
                        </a:rPr>
                        <a:t>0</a:t>
                      </a:r>
                      <a:endParaRPr lang="pl-PL" sz="20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45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22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22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11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0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11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5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5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2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0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 smtClean="0">
                          <a:effectLst/>
                        </a:rPr>
                        <a:t>1 : 2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0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28600" algn="ctr"/>
                          <a:tab pos="609600" algn="ctr"/>
                          <a:tab pos="990600" algn="ctr"/>
                          <a:tab pos="1524000" algn="ctr"/>
                          <a:tab pos="2971800" algn="ctr"/>
                          <a:tab pos="3505200" algn="ctr"/>
                        </a:tabLst>
                      </a:pPr>
                      <a:r>
                        <a:rPr lang="pl-PL" sz="2000" dirty="0">
                          <a:effectLst/>
                        </a:rPr>
                        <a:t>1</a:t>
                      </a:r>
                      <a:endParaRPr lang="pl-PL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6" name="Line 1"/>
          <p:cNvSpPr>
            <a:spLocks noChangeShapeType="1"/>
          </p:cNvSpPr>
          <p:nvPr/>
        </p:nvSpPr>
        <p:spPr bwMode="auto">
          <a:xfrm flipV="1">
            <a:off x="7308304" y="2996952"/>
            <a:ext cx="0" cy="17962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7451960" y="3448050"/>
            <a:ext cx="457200" cy="12573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pl-PL" sz="2000" dirty="0"/>
              <a:t>Kierunek odczytu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altLang="pl-PL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6971789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Smuga">
  <a:themeElements>
    <a:clrScheme name="Smug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mug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ug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136</TotalTime>
  <Words>126</Words>
  <Application>Microsoft Office PowerPoint</Application>
  <PresentationFormat>Pokaz na ekranie (4:3)</PresentationFormat>
  <Paragraphs>83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</vt:lpstr>
      <vt:lpstr>Wingdings 3</vt:lpstr>
      <vt:lpstr>Smuga</vt:lpstr>
      <vt:lpstr>System binarny</vt:lpstr>
      <vt:lpstr>System dwójkowy</vt:lpstr>
      <vt:lpstr>Zapis</vt:lpstr>
      <vt:lpstr>Przykład zamiany liczby 11010011(2) na postać dziesiętną</vt:lpstr>
      <vt:lpstr>Przykład zamiany liczby 90(10)  na postać dwójkową (binarną)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Reprezentacja informacji  w komputerze</dc:title>
  <dc:creator>admin</dc:creator>
  <cp:lastModifiedBy>admin</cp:lastModifiedBy>
  <cp:revision>13</cp:revision>
  <dcterms:created xsi:type="dcterms:W3CDTF">2013-02-12T22:22:44Z</dcterms:created>
  <dcterms:modified xsi:type="dcterms:W3CDTF">2015-09-10T05:42:14Z</dcterms:modified>
</cp:coreProperties>
</file>